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301" r:id="rId2"/>
    <p:sldId id="256" r:id="rId3"/>
    <p:sldId id="276" r:id="rId4"/>
    <p:sldId id="277" r:id="rId5"/>
    <p:sldId id="278" r:id="rId6"/>
    <p:sldId id="279" r:id="rId7"/>
    <p:sldId id="280" r:id="rId8"/>
    <p:sldId id="340" r:id="rId9"/>
    <p:sldId id="282" r:id="rId10"/>
    <p:sldId id="283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7" r:id="rId21"/>
    <p:sldId id="320" r:id="rId22"/>
    <p:sldId id="321" r:id="rId23"/>
    <p:sldId id="335" r:id="rId24"/>
    <p:sldId id="367" r:id="rId25"/>
    <p:sldId id="286" r:id="rId26"/>
    <p:sldId id="287" r:id="rId27"/>
    <p:sldId id="334" r:id="rId28"/>
    <p:sldId id="337" r:id="rId29"/>
    <p:sldId id="338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39" r:id="rId38"/>
    <p:sldId id="348" r:id="rId39"/>
    <p:sldId id="350" r:id="rId40"/>
    <p:sldId id="351" r:id="rId41"/>
    <p:sldId id="289" r:id="rId42"/>
    <p:sldId id="349" r:id="rId43"/>
    <p:sldId id="353" r:id="rId44"/>
    <p:sldId id="352" r:id="rId45"/>
    <p:sldId id="355" r:id="rId46"/>
    <p:sldId id="354" r:id="rId47"/>
    <p:sldId id="363" r:id="rId48"/>
    <p:sldId id="356" r:id="rId49"/>
    <p:sldId id="357" r:id="rId50"/>
    <p:sldId id="358" r:id="rId51"/>
    <p:sldId id="359" r:id="rId52"/>
    <p:sldId id="360" r:id="rId53"/>
    <p:sldId id="361" r:id="rId54"/>
    <p:sldId id="290" r:id="rId55"/>
    <p:sldId id="364" r:id="rId56"/>
    <p:sldId id="292" r:id="rId57"/>
    <p:sldId id="293" r:id="rId58"/>
    <p:sldId id="365" r:id="rId59"/>
    <p:sldId id="294" r:id="rId60"/>
    <p:sldId id="366" r:id="rId61"/>
    <p:sldId id="295" r:id="rId62"/>
    <p:sldId id="296" r:id="rId63"/>
    <p:sldId id="299" r:id="rId64"/>
    <p:sldId id="297" r:id="rId65"/>
    <p:sldId id="298" r:id="rId66"/>
    <p:sldId id="328" r:id="rId67"/>
    <p:sldId id="324" r:id="rId68"/>
    <p:sldId id="302" r:id="rId69"/>
    <p:sldId id="336" r:id="rId70"/>
    <p:sldId id="304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B0C3"/>
    <a:srgbClr val="374557"/>
    <a:srgbClr val="457CBF"/>
    <a:srgbClr val="4E59A8"/>
    <a:srgbClr val="516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D7A2-A123-48A3-909D-08B169E9B7ED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5F663-4AF9-46F6-908B-1C79AE2A8CCF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764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5F663-4AF9-46F6-908B-1C79AE2A8CCF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339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C0268-930D-1E9F-C2D6-F6213F26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6040B-D9C3-0766-DFD1-B9B8DBA4B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C6FBC-4F54-A61A-8F30-2E50FA312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B3A9-BB12-E91A-58A2-4B07A98AD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5F663-4AF9-46F6-908B-1C79AE2A8CCF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104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29D5-5AA5-78B2-F30D-023B7147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41FCA-5668-83E8-3F5F-E7A14958D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45A-F66E-FFEC-40C3-7D47D4A82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09389-091D-9170-19F9-D7548021C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5F663-4AF9-46F6-908B-1C79AE2A8CCF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784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5334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3289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889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188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8248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303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9349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9981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2530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6939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B13DF-610B-4AE8-9A1E-E2A6B024C053}" type="datetimeFigureOut">
              <a:rPr lang="en-MY" smtClean="0"/>
              <a:t>27/12/2024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8D87-867C-47FD-A8D1-B97EF10CC8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1906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lumMod val="60000"/>
                <a:lumOff val="40000"/>
              </a:schemeClr>
            </a:gs>
            <a:gs pos="0">
              <a:srgbClr val="37455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B13DF-610B-4AE8-9A1E-E2A6B024C053}" type="datetimeFigureOut">
              <a:rPr lang="en-MY" smtClean="0"/>
              <a:t>27/12/2024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8D87-867C-47FD-A8D1-B97EF10CC8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9330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5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25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26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A6922-DA6B-F3E8-D16A-33C7AF95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D6B0-F871-ACA9-6257-D75C5184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EACCD1-C99A-CD05-0E10-4182C029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3D744FB-864C-D90D-A073-A58EC7647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377A3E1-2EE0-ED2E-79CE-01625D721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93885"/>
              </p:ext>
            </p:extLst>
          </p:nvPr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33238B46-3263-5E0B-89FC-A47B91D52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E72B640-E84C-AFE1-F607-A6C00EF62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381779"/>
              </p:ext>
            </p:extLst>
          </p:nvPr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6B3ED2E-9889-2E51-5D63-A9F5DF161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C04FC47-EF40-A54A-1899-9D8432A75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14180"/>
              </p:ext>
            </p:extLst>
          </p:nvPr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3FC7B9E-238B-7757-B211-055324050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C36C69A-28E7-2BEC-4FE8-B80E4E76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11124"/>
              </p:ext>
            </p:extLst>
          </p:nvPr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1A00CA7D-336F-1DF8-595C-78292D6B6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17B79F4-0FDA-233A-4CF6-CCF4BEDB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320450"/>
              </p:ext>
            </p:extLst>
          </p:nvPr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FD319E-3AD1-5DDC-E34B-03711CCCC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730263"/>
              </p:ext>
            </p:extLst>
          </p:nvPr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1D7FAF78-701B-A66E-D4DD-8616F486ED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EF6AEE-A650-9889-BE48-7F26E696FC05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9A44D9-D67D-0102-1961-450EE96CD87D}"/>
              </a:ext>
            </a:extLst>
          </p:cNvPr>
          <p:cNvSpPr txBox="1"/>
          <p:nvPr/>
        </p:nvSpPr>
        <p:spPr>
          <a:xfrm>
            <a:off x="838200" y="178720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objectives of Tetris are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5D71A8-EBD9-18B2-BC1E-7C29B8D9E822}"/>
              </a:ext>
            </a:extLst>
          </p:cNvPr>
          <p:cNvSpPr/>
          <p:nvPr/>
        </p:nvSpPr>
        <p:spPr>
          <a:xfrm>
            <a:off x="902855" y="2563070"/>
            <a:ext cx="4672035" cy="682924"/>
          </a:xfrm>
          <a:prstGeom prst="round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Maximizing row </a:t>
            </a:r>
            <a:r>
              <a:rPr lang="en-GB" dirty="0">
                <a:solidFill>
                  <a:schemeClr val="bg1"/>
                </a:solidFill>
              </a:rPr>
              <a:t>clears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E88DE-A716-BC2D-72EA-E4B0915C409E}"/>
              </a:ext>
            </a:extLst>
          </p:cNvPr>
          <p:cNvSpPr/>
          <p:nvPr/>
        </p:nvSpPr>
        <p:spPr>
          <a:xfrm>
            <a:off x="6681765" y="2563070"/>
            <a:ext cx="4672035" cy="682924"/>
          </a:xfrm>
          <a:prstGeom prst="round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Maximizing pieces placed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A8D0CA-B8B2-5A7D-261B-DB181D4C13AE}"/>
              </a:ext>
            </a:extLst>
          </p:cNvPr>
          <p:cNvSpPr/>
          <p:nvPr/>
        </p:nvSpPr>
        <p:spPr>
          <a:xfrm>
            <a:off x="902855" y="3479323"/>
            <a:ext cx="4672035" cy="682924"/>
          </a:xfrm>
          <a:prstGeom prst="round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Maximizing Tetrises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D55E6A-D19B-1646-F996-4395E38ABCB0}"/>
              </a:ext>
            </a:extLst>
          </p:cNvPr>
          <p:cNvSpPr/>
          <p:nvPr/>
        </p:nvSpPr>
        <p:spPr>
          <a:xfrm>
            <a:off x="6681765" y="3479323"/>
            <a:ext cx="4672035" cy="682924"/>
          </a:xfrm>
          <a:prstGeom prst="round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Minimizing Pile Height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8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ACBE-2A40-E242-373D-C3E862B1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B18853-9FDF-14A4-F6E0-BA325BF6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4423ACB-D060-FB7C-FAF0-DD82653C4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5571CDC-A6A0-2697-7892-CBA5E77BB56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945178D-B396-5A1C-80B6-996E407C3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0EDDAE-5D73-95D2-4A9A-CBE2DB59A6C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5D94577-D9F6-A5E5-8594-CB17BED7D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13998C8-EB94-C13C-DF13-992095234D76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BAD888D3-8011-D12F-727E-DC64B001D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B6F0360-AE69-A4AF-8824-C89E1620833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30AF5C2-3DCD-6EFA-6FFB-4CFF1444B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9FA6C2D-CF79-6EB1-8A6E-E5A5CF05728F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FF6400-CA23-4076-F735-B5145AD9BC0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BAB728B-85D6-9817-D608-B056D80F6D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246E25-0975-C528-2466-2DC865E2E6B2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C4916F-42B6-7B1F-67B3-1FD90CC3F417}"/>
              </a:ext>
            </a:extLst>
          </p:cNvPr>
          <p:cNvSpPr txBox="1"/>
          <p:nvPr/>
        </p:nvSpPr>
        <p:spPr>
          <a:xfrm>
            <a:off x="838200" y="307505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47BC6-A866-9E5F-54FF-66B4DD2BD866}"/>
              </a:ext>
            </a:extLst>
          </p:cNvPr>
          <p:cNvSpPr txBox="1"/>
          <p:nvPr/>
        </p:nvSpPr>
        <p:spPr>
          <a:xfrm>
            <a:off x="121920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8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AD5D9-3BAE-8E3E-F127-9C010AEB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7320C0-D3BE-9A59-0B75-401DA99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1190C5A1-9632-0220-106D-42EC0B1E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DF4DB7-FE6E-F888-5963-9A44FF95678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B1ACF220-9C49-0905-F7DF-6369F31B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9A20333-7B8F-274C-4A01-4C277F7D77F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D0FD5A57-F200-E7A2-D8CA-D1EF027C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995EA84-A558-1B90-B958-9195E48AC49C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135D655-B319-D6F5-0F9E-E7CE4D899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DEEBECE-721D-13FF-4999-E5CFD544EF4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40DF3E50-FEEF-D7C7-E4E9-C3392A9DEF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523B57B-2BDF-5CF4-CE0C-7EE29C040EA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FA3605-C01F-12FA-8069-969CEF628BB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863E88D-638A-97AB-F469-E820A70D5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E3B3A1-332E-7FB3-CB3A-E0159652ABFD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2B4BBB-385C-41D2-FAB9-13F7F13F2C3F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35FC1-A389-06DE-C36F-02648D6990D1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F378CC5-BB82-D89B-ED24-F551CDF3D6ED}"/>
              </a:ext>
            </a:extLst>
          </p:cNvPr>
          <p:cNvSpPr/>
          <p:nvPr/>
        </p:nvSpPr>
        <p:spPr>
          <a:xfrm>
            <a:off x="6164103" y="2476974"/>
            <a:ext cx="932656" cy="2298144"/>
          </a:xfrm>
          <a:custGeom>
            <a:avLst/>
            <a:gdLst>
              <a:gd name="connsiteX0" fmla="*/ 364236 w 932656"/>
              <a:gd name="connsiteY0" fmla="*/ 0 h 2298144"/>
              <a:gd name="connsiteX1" fmla="*/ 499434 w 932656"/>
              <a:gd name="connsiteY1" fmla="*/ 129903 h 2298144"/>
              <a:gd name="connsiteX2" fmla="*/ 932656 w 932656"/>
              <a:gd name="connsiteY2" fmla="*/ 1148931 h 2298144"/>
              <a:gd name="connsiteX3" fmla="*/ 499434 w 932656"/>
              <a:gd name="connsiteY3" fmla="*/ 2167959 h 2298144"/>
              <a:gd name="connsiteX4" fmla="*/ 363943 w 932656"/>
              <a:gd name="connsiteY4" fmla="*/ 2298144 h 2298144"/>
              <a:gd name="connsiteX5" fmla="*/ 341949 w 932656"/>
              <a:gd name="connsiteY5" fmla="*/ 2268731 h 2298144"/>
              <a:gd name="connsiteX6" fmla="*/ 0 w 932656"/>
              <a:gd name="connsiteY6" fmla="*/ 1149267 h 2298144"/>
              <a:gd name="connsiteX7" fmla="*/ 341949 w 932656"/>
              <a:gd name="connsiteY7" fmla="*/ 29803 h 2298144"/>
              <a:gd name="connsiteX8" fmla="*/ 364236 w 932656"/>
              <a:gd name="connsiteY8" fmla="*/ 0 h 229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656" h="2298144">
                <a:moveTo>
                  <a:pt x="364236" y="0"/>
                </a:moveTo>
                <a:lnTo>
                  <a:pt x="499434" y="129903"/>
                </a:lnTo>
                <a:cubicBezTo>
                  <a:pt x="772948" y="420791"/>
                  <a:pt x="932656" y="771460"/>
                  <a:pt x="932656" y="1148931"/>
                </a:cubicBezTo>
                <a:cubicBezTo>
                  <a:pt x="932656" y="1526402"/>
                  <a:pt x="772948" y="1877072"/>
                  <a:pt x="499434" y="2167959"/>
                </a:cubicBezTo>
                <a:lnTo>
                  <a:pt x="363943" y="2298144"/>
                </a:lnTo>
                <a:lnTo>
                  <a:pt x="341949" y="2268731"/>
                </a:lnTo>
                <a:cubicBezTo>
                  <a:pt x="126060" y="1949174"/>
                  <a:pt x="0" y="1563942"/>
                  <a:pt x="0" y="1149267"/>
                </a:cubicBezTo>
                <a:cubicBezTo>
                  <a:pt x="0" y="734593"/>
                  <a:pt x="126060" y="349361"/>
                  <a:pt x="341949" y="29803"/>
                </a:cubicBezTo>
                <a:lnTo>
                  <a:pt x="36423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4B927D-80E5-948E-EEE5-77A2FF20210D}"/>
              </a:ext>
            </a:extLst>
          </p:cNvPr>
          <p:cNvSpPr/>
          <p:nvPr/>
        </p:nvSpPr>
        <p:spPr>
          <a:xfrm>
            <a:off x="2023441" y="1803314"/>
            <a:ext cx="4504898" cy="3645182"/>
          </a:xfrm>
          <a:custGeom>
            <a:avLst/>
            <a:gdLst>
              <a:gd name="connsiteX0" fmla="*/ 2536659 w 4504898"/>
              <a:gd name="connsiteY0" fmla="*/ 0 h 3645182"/>
              <a:gd name="connsiteX1" fmla="*/ 4494068 w 4504898"/>
              <a:gd name="connsiteY1" fmla="*/ 663254 h 3645182"/>
              <a:gd name="connsiteX2" fmla="*/ 4504898 w 4504898"/>
              <a:gd name="connsiteY2" fmla="*/ 673660 h 3645182"/>
              <a:gd name="connsiteX3" fmla="*/ 4482611 w 4504898"/>
              <a:gd name="connsiteY3" fmla="*/ 703463 h 3645182"/>
              <a:gd name="connsiteX4" fmla="*/ 4140662 w 4504898"/>
              <a:gd name="connsiteY4" fmla="*/ 1822927 h 3645182"/>
              <a:gd name="connsiteX5" fmla="*/ 4482611 w 4504898"/>
              <a:gd name="connsiteY5" fmla="*/ 2942391 h 3645182"/>
              <a:gd name="connsiteX6" fmla="*/ 4504605 w 4504898"/>
              <a:gd name="connsiteY6" fmla="*/ 2971804 h 3645182"/>
              <a:gd name="connsiteX7" fmla="*/ 4494068 w 4504898"/>
              <a:gd name="connsiteY7" fmla="*/ 2981928 h 3645182"/>
              <a:gd name="connsiteX8" fmla="*/ 2536659 w 4504898"/>
              <a:gd name="connsiteY8" fmla="*/ 3645182 h 3645182"/>
              <a:gd name="connsiteX9" fmla="*/ 0 w 4504898"/>
              <a:gd name="connsiteY9" fmla="*/ 1822591 h 3645182"/>
              <a:gd name="connsiteX10" fmla="*/ 2536659 w 4504898"/>
              <a:gd name="connsiteY10" fmla="*/ 0 h 36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4898" h="3645182">
                <a:moveTo>
                  <a:pt x="2536659" y="0"/>
                </a:moveTo>
                <a:cubicBezTo>
                  <a:pt x="3324698" y="0"/>
                  <a:pt x="4028808" y="258188"/>
                  <a:pt x="4494068" y="663254"/>
                </a:cubicBezTo>
                <a:lnTo>
                  <a:pt x="4504898" y="673660"/>
                </a:lnTo>
                <a:lnTo>
                  <a:pt x="4482611" y="703463"/>
                </a:lnTo>
                <a:cubicBezTo>
                  <a:pt x="4266722" y="1023021"/>
                  <a:pt x="4140662" y="1408253"/>
                  <a:pt x="4140662" y="1822927"/>
                </a:cubicBezTo>
                <a:cubicBezTo>
                  <a:pt x="4140662" y="2237602"/>
                  <a:pt x="4266722" y="2622834"/>
                  <a:pt x="4482611" y="2942391"/>
                </a:cubicBezTo>
                <a:lnTo>
                  <a:pt x="4504605" y="2971804"/>
                </a:lnTo>
                <a:lnTo>
                  <a:pt x="4494068" y="2981928"/>
                </a:lnTo>
                <a:cubicBezTo>
                  <a:pt x="4028808" y="3386994"/>
                  <a:pt x="3324698" y="3645182"/>
                  <a:pt x="2536659" y="3645182"/>
                </a:cubicBezTo>
                <a:cubicBezTo>
                  <a:pt x="1135701" y="3645182"/>
                  <a:pt x="0" y="2829180"/>
                  <a:pt x="0" y="1822591"/>
                </a:cubicBezTo>
                <a:cubicBezTo>
                  <a:pt x="0" y="816002"/>
                  <a:pt x="1135701" y="0"/>
                  <a:pt x="253665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					NP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EE27BC-219E-DB17-CE5A-1F0429B9E878}"/>
              </a:ext>
            </a:extLst>
          </p:cNvPr>
          <p:cNvSpPr/>
          <p:nvPr/>
        </p:nvSpPr>
        <p:spPr>
          <a:xfrm>
            <a:off x="2689383" y="2608722"/>
            <a:ext cx="2092960" cy="2092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8353197-AA93-B9E1-C86B-BBDB244CF03B}"/>
              </a:ext>
            </a:extLst>
          </p:cNvPr>
          <p:cNvSpPr/>
          <p:nvPr/>
        </p:nvSpPr>
        <p:spPr>
          <a:xfrm>
            <a:off x="6528047" y="1624014"/>
            <a:ext cx="3640511" cy="4004454"/>
          </a:xfrm>
          <a:custGeom>
            <a:avLst/>
            <a:gdLst>
              <a:gd name="connsiteX0" fmla="*/ 1638284 w 3640511"/>
              <a:gd name="connsiteY0" fmla="*/ 0 h 4004454"/>
              <a:gd name="connsiteX1" fmla="*/ 3640511 w 3640511"/>
              <a:gd name="connsiteY1" fmla="*/ 2002227 h 4004454"/>
              <a:gd name="connsiteX2" fmla="*/ 1638284 w 3640511"/>
              <a:gd name="connsiteY2" fmla="*/ 4004454 h 4004454"/>
              <a:gd name="connsiteX3" fmla="*/ 93268 w 3640511"/>
              <a:gd name="connsiteY3" fmla="*/ 3275829 h 4004454"/>
              <a:gd name="connsiteX4" fmla="*/ 0 w 3640511"/>
              <a:gd name="connsiteY4" fmla="*/ 3151104 h 4004454"/>
              <a:gd name="connsiteX5" fmla="*/ 135491 w 3640511"/>
              <a:gd name="connsiteY5" fmla="*/ 3020919 h 4004454"/>
              <a:gd name="connsiteX6" fmla="*/ 568713 w 3640511"/>
              <a:gd name="connsiteY6" fmla="*/ 2001891 h 4004454"/>
              <a:gd name="connsiteX7" fmla="*/ 135491 w 3640511"/>
              <a:gd name="connsiteY7" fmla="*/ 982863 h 4004454"/>
              <a:gd name="connsiteX8" fmla="*/ 293 w 3640511"/>
              <a:gd name="connsiteY8" fmla="*/ 852960 h 4004454"/>
              <a:gd name="connsiteX9" fmla="*/ 93268 w 3640511"/>
              <a:gd name="connsiteY9" fmla="*/ 728625 h 4004454"/>
              <a:gd name="connsiteX10" fmla="*/ 1638284 w 3640511"/>
              <a:gd name="connsiteY10" fmla="*/ 0 h 4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0511" h="4004454">
                <a:moveTo>
                  <a:pt x="1638284" y="0"/>
                </a:moveTo>
                <a:cubicBezTo>
                  <a:pt x="2744083" y="0"/>
                  <a:pt x="3640511" y="896428"/>
                  <a:pt x="3640511" y="2002227"/>
                </a:cubicBezTo>
                <a:cubicBezTo>
                  <a:pt x="3640511" y="3108026"/>
                  <a:pt x="2744083" y="4004454"/>
                  <a:pt x="1638284" y="4004454"/>
                </a:cubicBezTo>
                <a:cubicBezTo>
                  <a:pt x="1016272" y="4004454"/>
                  <a:pt x="460507" y="3720819"/>
                  <a:pt x="93268" y="3275829"/>
                </a:cubicBezTo>
                <a:lnTo>
                  <a:pt x="0" y="3151104"/>
                </a:lnTo>
                <a:lnTo>
                  <a:pt x="135491" y="3020919"/>
                </a:lnTo>
                <a:cubicBezTo>
                  <a:pt x="409005" y="2730032"/>
                  <a:pt x="568713" y="2379362"/>
                  <a:pt x="568713" y="2001891"/>
                </a:cubicBezTo>
                <a:cubicBezTo>
                  <a:pt x="568713" y="1624420"/>
                  <a:pt x="409005" y="1273751"/>
                  <a:pt x="135491" y="982863"/>
                </a:cubicBezTo>
                <a:lnTo>
                  <a:pt x="293" y="852960"/>
                </a:lnTo>
                <a:lnTo>
                  <a:pt x="93268" y="728625"/>
                </a:lnTo>
                <a:cubicBezTo>
                  <a:pt x="460507" y="283636"/>
                  <a:pt x="1016272" y="0"/>
                  <a:pt x="163828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NP-hard</a:t>
            </a:r>
            <a:endParaRPr lang="en-MY" sz="40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757890-ECBD-3FB3-9D97-12D4CE42B411}"/>
              </a:ext>
            </a:extLst>
          </p:cNvPr>
          <p:cNvCxnSpPr>
            <a:cxnSpLocks/>
          </p:cNvCxnSpPr>
          <p:nvPr/>
        </p:nvCxnSpPr>
        <p:spPr>
          <a:xfrm flipV="1">
            <a:off x="6528047" y="3655202"/>
            <a:ext cx="0" cy="17932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D86ACE0-489A-0B54-F3B2-516DFBD59BDE}"/>
              </a:ext>
            </a:extLst>
          </p:cNvPr>
          <p:cNvSpPr txBox="1"/>
          <p:nvPr/>
        </p:nvSpPr>
        <p:spPr>
          <a:xfrm>
            <a:off x="4538304" y="5373305"/>
            <a:ext cx="38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NP-complete</a:t>
            </a:r>
            <a:endParaRPr lang="en-MY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6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6A5B-0831-8AD3-B81C-77783CB5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8319E8-27D2-49C3-655B-0262CCED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CC431CE4-4568-970F-DF4B-467CCF770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19571BA-A7B1-0056-6D95-0EC7249AF83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222BFE6-8848-0384-36DC-7DD73A420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2C3DA4A-38B3-3C85-7D47-AE7756A10FC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47F4046-9904-0267-1E4A-B11D41838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0650458-1574-C423-34A8-6F93A66760B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AA89413E-BBC1-D62A-6A49-EC4D41FA9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A5BEDC6-4794-3689-3DFC-8C6B47DE557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C3A777A1-CDC6-1071-A28D-2A07BE2E9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3FD3EB2-63DF-3ED3-B92A-CB270435334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B0C7C8-8C53-3CF1-A4D0-383D193CB40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3D800521-A633-0E98-C7E5-A38430622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23FCAC-9005-042F-7C99-FB7EB84FBAB3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D0D94A-7255-58A1-DDA7-78548FA259C8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A4BC-45BF-F4DF-134C-8CB64079FC47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52C9E5-BBD5-4C52-1F9C-157611C912E0}"/>
              </a:ext>
            </a:extLst>
          </p:cNvPr>
          <p:cNvSpPr/>
          <p:nvPr/>
        </p:nvSpPr>
        <p:spPr>
          <a:xfrm>
            <a:off x="902855" y="2382520"/>
            <a:ext cx="2092960" cy="2092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913A1-2221-A954-592A-2C78892BF3F7}"/>
              </a:ext>
            </a:extLst>
          </p:cNvPr>
          <p:cNvSpPr txBox="1"/>
          <p:nvPr/>
        </p:nvSpPr>
        <p:spPr>
          <a:xfrm>
            <a:off x="3230880" y="2984869"/>
            <a:ext cx="776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Problems that are polynomial time solvable using deterministic computational model [7]. Deterministic as in for any single input, the machine’s computation follows a single predetermined path [8].</a:t>
            </a:r>
          </a:p>
        </p:txBody>
      </p:sp>
    </p:spTree>
    <p:extLst>
      <p:ext uri="{BB962C8B-B14F-4D97-AF65-F5344CB8AC3E}">
        <p14:creationId xmlns:p14="http://schemas.microsoft.com/office/powerpoint/2010/main" val="320148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6ACF-28F3-3FF3-20D5-F7D705B63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142D1E-89B0-DC38-173C-49D9E353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98D58A5F-9CEC-FDD8-1FEE-6D52030F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E9BC655-47D5-F45A-76AD-A8A36384B54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E7BE30B-9B2B-F94E-586A-65B72503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73A9423-69D6-D386-18B8-254D7F1E198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4E882CE7-1B37-0A8B-BF20-A5B08DA28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288A654-B0E0-4733-F5C3-A54D4CFC21A5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B6C8A81-927B-094F-DA48-8DC6BAD3A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7EB61E8-494F-8079-EB1D-385267D9A71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F4A8AD65-99C9-8BF3-1FA6-B8D3F56BF4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64E4829-0DF8-5CAF-8173-79EA611B1E2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0AFA28-B5F4-48F7-2B80-88EC592D435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F98EAFF-0C1E-73DE-1E86-D3F4B9B38F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E66F26-96AF-DAA0-9FAE-190250B4EBE8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7367D0-A8E9-5080-6F45-A19D060D2460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3DCBC-BD08-4274-658D-0459FFEB3449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4FF628F-1F51-D90B-5CD1-D94919B30B2C}"/>
              </a:ext>
            </a:extLst>
          </p:cNvPr>
          <p:cNvSpPr/>
          <p:nvPr/>
        </p:nvSpPr>
        <p:spPr>
          <a:xfrm>
            <a:off x="6164103" y="2476974"/>
            <a:ext cx="932656" cy="2298144"/>
          </a:xfrm>
          <a:custGeom>
            <a:avLst/>
            <a:gdLst>
              <a:gd name="connsiteX0" fmla="*/ 364236 w 932656"/>
              <a:gd name="connsiteY0" fmla="*/ 0 h 2298144"/>
              <a:gd name="connsiteX1" fmla="*/ 499434 w 932656"/>
              <a:gd name="connsiteY1" fmla="*/ 129903 h 2298144"/>
              <a:gd name="connsiteX2" fmla="*/ 932656 w 932656"/>
              <a:gd name="connsiteY2" fmla="*/ 1148931 h 2298144"/>
              <a:gd name="connsiteX3" fmla="*/ 499434 w 932656"/>
              <a:gd name="connsiteY3" fmla="*/ 2167959 h 2298144"/>
              <a:gd name="connsiteX4" fmla="*/ 363943 w 932656"/>
              <a:gd name="connsiteY4" fmla="*/ 2298144 h 2298144"/>
              <a:gd name="connsiteX5" fmla="*/ 341949 w 932656"/>
              <a:gd name="connsiteY5" fmla="*/ 2268731 h 2298144"/>
              <a:gd name="connsiteX6" fmla="*/ 0 w 932656"/>
              <a:gd name="connsiteY6" fmla="*/ 1149267 h 2298144"/>
              <a:gd name="connsiteX7" fmla="*/ 341949 w 932656"/>
              <a:gd name="connsiteY7" fmla="*/ 29803 h 2298144"/>
              <a:gd name="connsiteX8" fmla="*/ 364236 w 932656"/>
              <a:gd name="connsiteY8" fmla="*/ 0 h 229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656" h="2298144">
                <a:moveTo>
                  <a:pt x="364236" y="0"/>
                </a:moveTo>
                <a:lnTo>
                  <a:pt x="499434" y="129903"/>
                </a:lnTo>
                <a:cubicBezTo>
                  <a:pt x="772948" y="420791"/>
                  <a:pt x="932656" y="771460"/>
                  <a:pt x="932656" y="1148931"/>
                </a:cubicBezTo>
                <a:cubicBezTo>
                  <a:pt x="932656" y="1526402"/>
                  <a:pt x="772948" y="1877072"/>
                  <a:pt x="499434" y="2167959"/>
                </a:cubicBezTo>
                <a:lnTo>
                  <a:pt x="363943" y="2298144"/>
                </a:lnTo>
                <a:lnTo>
                  <a:pt x="341949" y="2268731"/>
                </a:lnTo>
                <a:cubicBezTo>
                  <a:pt x="126060" y="1949174"/>
                  <a:pt x="0" y="1563942"/>
                  <a:pt x="0" y="1149267"/>
                </a:cubicBezTo>
                <a:cubicBezTo>
                  <a:pt x="0" y="734593"/>
                  <a:pt x="126060" y="349361"/>
                  <a:pt x="341949" y="29803"/>
                </a:cubicBezTo>
                <a:lnTo>
                  <a:pt x="36423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CC78A01-904E-F9D2-3396-7F60649710D9}"/>
              </a:ext>
            </a:extLst>
          </p:cNvPr>
          <p:cNvSpPr/>
          <p:nvPr/>
        </p:nvSpPr>
        <p:spPr>
          <a:xfrm>
            <a:off x="2023441" y="1803314"/>
            <a:ext cx="4504898" cy="3645182"/>
          </a:xfrm>
          <a:custGeom>
            <a:avLst/>
            <a:gdLst>
              <a:gd name="connsiteX0" fmla="*/ 2536659 w 4504898"/>
              <a:gd name="connsiteY0" fmla="*/ 0 h 3645182"/>
              <a:gd name="connsiteX1" fmla="*/ 4494068 w 4504898"/>
              <a:gd name="connsiteY1" fmla="*/ 663254 h 3645182"/>
              <a:gd name="connsiteX2" fmla="*/ 4504898 w 4504898"/>
              <a:gd name="connsiteY2" fmla="*/ 673660 h 3645182"/>
              <a:gd name="connsiteX3" fmla="*/ 4482611 w 4504898"/>
              <a:gd name="connsiteY3" fmla="*/ 703463 h 3645182"/>
              <a:gd name="connsiteX4" fmla="*/ 4140662 w 4504898"/>
              <a:gd name="connsiteY4" fmla="*/ 1822927 h 3645182"/>
              <a:gd name="connsiteX5" fmla="*/ 4482611 w 4504898"/>
              <a:gd name="connsiteY5" fmla="*/ 2942391 h 3645182"/>
              <a:gd name="connsiteX6" fmla="*/ 4504605 w 4504898"/>
              <a:gd name="connsiteY6" fmla="*/ 2971804 h 3645182"/>
              <a:gd name="connsiteX7" fmla="*/ 4494068 w 4504898"/>
              <a:gd name="connsiteY7" fmla="*/ 2981928 h 3645182"/>
              <a:gd name="connsiteX8" fmla="*/ 2536659 w 4504898"/>
              <a:gd name="connsiteY8" fmla="*/ 3645182 h 3645182"/>
              <a:gd name="connsiteX9" fmla="*/ 0 w 4504898"/>
              <a:gd name="connsiteY9" fmla="*/ 1822591 h 3645182"/>
              <a:gd name="connsiteX10" fmla="*/ 2536659 w 4504898"/>
              <a:gd name="connsiteY10" fmla="*/ 0 h 36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4898" h="3645182">
                <a:moveTo>
                  <a:pt x="2536659" y="0"/>
                </a:moveTo>
                <a:cubicBezTo>
                  <a:pt x="3324698" y="0"/>
                  <a:pt x="4028808" y="258188"/>
                  <a:pt x="4494068" y="663254"/>
                </a:cubicBezTo>
                <a:lnTo>
                  <a:pt x="4504898" y="673660"/>
                </a:lnTo>
                <a:lnTo>
                  <a:pt x="4482611" y="703463"/>
                </a:lnTo>
                <a:cubicBezTo>
                  <a:pt x="4266722" y="1023021"/>
                  <a:pt x="4140662" y="1408253"/>
                  <a:pt x="4140662" y="1822927"/>
                </a:cubicBezTo>
                <a:cubicBezTo>
                  <a:pt x="4140662" y="2237602"/>
                  <a:pt x="4266722" y="2622834"/>
                  <a:pt x="4482611" y="2942391"/>
                </a:cubicBezTo>
                <a:lnTo>
                  <a:pt x="4504605" y="2971804"/>
                </a:lnTo>
                <a:lnTo>
                  <a:pt x="4494068" y="2981928"/>
                </a:lnTo>
                <a:cubicBezTo>
                  <a:pt x="4028808" y="3386994"/>
                  <a:pt x="3324698" y="3645182"/>
                  <a:pt x="2536659" y="3645182"/>
                </a:cubicBezTo>
                <a:cubicBezTo>
                  <a:pt x="1135701" y="3645182"/>
                  <a:pt x="0" y="2829180"/>
                  <a:pt x="0" y="1822591"/>
                </a:cubicBezTo>
                <a:cubicBezTo>
                  <a:pt x="0" y="816002"/>
                  <a:pt x="1135701" y="0"/>
                  <a:pt x="253665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					NP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710416-D895-7489-53FD-0B45960F23CE}"/>
              </a:ext>
            </a:extLst>
          </p:cNvPr>
          <p:cNvSpPr/>
          <p:nvPr/>
        </p:nvSpPr>
        <p:spPr>
          <a:xfrm>
            <a:off x="2689383" y="2608722"/>
            <a:ext cx="2092960" cy="2092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A3BDA0D-6990-0BA2-18AA-795935ADCBAA}"/>
              </a:ext>
            </a:extLst>
          </p:cNvPr>
          <p:cNvSpPr/>
          <p:nvPr/>
        </p:nvSpPr>
        <p:spPr>
          <a:xfrm>
            <a:off x="6528047" y="1624014"/>
            <a:ext cx="3640511" cy="4004454"/>
          </a:xfrm>
          <a:custGeom>
            <a:avLst/>
            <a:gdLst>
              <a:gd name="connsiteX0" fmla="*/ 1638284 w 3640511"/>
              <a:gd name="connsiteY0" fmla="*/ 0 h 4004454"/>
              <a:gd name="connsiteX1" fmla="*/ 3640511 w 3640511"/>
              <a:gd name="connsiteY1" fmla="*/ 2002227 h 4004454"/>
              <a:gd name="connsiteX2" fmla="*/ 1638284 w 3640511"/>
              <a:gd name="connsiteY2" fmla="*/ 4004454 h 4004454"/>
              <a:gd name="connsiteX3" fmla="*/ 93268 w 3640511"/>
              <a:gd name="connsiteY3" fmla="*/ 3275829 h 4004454"/>
              <a:gd name="connsiteX4" fmla="*/ 0 w 3640511"/>
              <a:gd name="connsiteY4" fmla="*/ 3151104 h 4004454"/>
              <a:gd name="connsiteX5" fmla="*/ 135491 w 3640511"/>
              <a:gd name="connsiteY5" fmla="*/ 3020919 h 4004454"/>
              <a:gd name="connsiteX6" fmla="*/ 568713 w 3640511"/>
              <a:gd name="connsiteY6" fmla="*/ 2001891 h 4004454"/>
              <a:gd name="connsiteX7" fmla="*/ 135491 w 3640511"/>
              <a:gd name="connsiteY7" fmla="*/ 982863 h 4004454"/>
              <a:gd name="connsiteX8" fmla="*/ 293 w 3640511"/>
              <a:gd name="connsiteY8" fmla="*/ 852960 h 4004454"/>
              <a:gd name="connsiteX9" fmla="*/ 93268 w 3640511"/>
              <a:gd name="connsiteY9" fmla="*/ 728625 h 4004454"/>
              <a:gd name="connsiteX10" fmla="*/ 1638284 w 3640511"/>
              <a:gd name="connsiteY10" fmla="*/ 0 h 4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0511" h="4004454">
                <a:moveTo>
                  <a:pt x="1638284" y="0"/>
                </a:moveTo>
                <a:cubicBezTo>
                  <a:pt x="2744083" y="0"/>
                  <a:pt x="3640511" y="896428"/>
                  <a:pt x="3640511" y="2002227"/>
                </a:cubicBezTo>
                <a:cubicBezTo>
                  <a:pt x="3640511" y="3108026"/>
                  <a:pt x="2744083" y="4004454"/>
                  <a:pt x="1638284" y="4004454"/>
                </a:cubicBezTo>
                <a:cubicBezTo>
                  <a:pt x="1016272" y="4004454"/>
                  <a:pt x="460507" y="3720819"/>
                  <a:pt x="93268" y="3275829"/>
                </a:cubicBezTo>
                <a:lnTo>
                  <a:pt x="0" y="3151104"/>
                </a:lnTo>
                <a:lnTo>
                  <a:pt x="135491" y="3020919"/>
                </a:lnTo>
                <a:cubicBezTo>
                  <a:pt x="409005" y="2730032"/>
                  <a:pt x="568713" y="2379362"/>
                  <a:pt x="568713" y="2001891"/>
                </a:cubicBezTo>
                <a:cubicBezTo>
                  <a:pt x="568713" y="1624420"/>
                  <a:pt x="409005" y="1273751"/>
                  <a:pt x="135491" y="982863"/>
                </a:cubicBezTo>
                <a:lnTo>
                  <a:pt x="293" y="852960"/>
                </a:lnTo>
                <a:lnTo>
                  <a:pt x="93268" y="728625"/>
                </a:lnTo>
                <a:cubicBezTo>
                  <a:pt x="460507" y="283636"/>
                  <a:pt x="1016272" y="0"/>
                  <a:pt x="163828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NP-hard</a:t>
            </a:r>
            <a:endParaRPr lang="en-MY" sz="40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170A25-6A55-1441-EF92-C66CA5484BB1}"/>
              </a:ext>
            </a:extLst>
          </p:cNvPr>
          <p:cNvCxnSpPr>
            <a:cxnSpLocks/>
          </p:cNvCxnSpPr>
          <p:nvPr/>
        </p:nvCxnSpPr>
        <p:spPr>
          <a:xfrm flipV="1">
            <a:off x="6528047" y="3655202"/>
            <a:ext cx="0" cy="17932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2CA9CDE-7212-8EE5-3008-C5E82531A48F}"/>
              </a:ext>
            </a:extLst>
          </p:cNvPr>
          <p:cNvSpPr txBox="1"/>
          <p:nvPr/>
        </p:nvSpPr>
        <p:spPr>
          <a:xfrm>
            <a:off x="4538304" y="5373305"/>
            <a:ext cx="38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NP-complete</a:t>
            </a:r>
            <a:endParaRPr lang="en-MY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2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1A68-130A-4554-92DB-9ED212B7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12AC1C-B882-41AC-6CEB-3A4C07BD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6C06F6C-440E-E1A2-0A44-AE6C9DE82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B959FA9-DB52-B2C1-E900-EC819E1382E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1FEE73D-FCD9-AAE5-AD1D-6921A8FB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0B730CF-E240-EC5F-7E62-D91AD4C0EAD4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72B3B4B-8B77-B0AD-1423-B5E7583BE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0B751B9-1DC5-CF1A-B6DC-897F86025480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0F37F34-D4A1-3892-EEA5-2FC443110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73AAD0D-FCD2-9D95-4BEB-A93ECC3F066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D07A77A-C70E-8C44-5639-A016BCC72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3D43CA9-3086-506A-6115-EDC501CE46DA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213DA4-318F-F019-2BBC-C2E48EE9653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EF5E42A-8BB8-D930-DD48-BB838D7333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2DBF36-CFA1-FBF6-1BD2-EC80C30047F9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678D2F-486D-078A-9223-3540855BF823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DB288-2E19-20FA-7589-5B004D96283B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C1A3E1-EAAC-4C11-E1C3-3AC99E946710}"/>
              </a:ext>
            </a:extLst>
          </p:cNvPr>
          <p:cNvSpPr/>
          <p:nvPr/>
        </p:nvSpPr>
        <p:spPr>
          <a:xfrm>
            <a:off x="903600" y="2213046"/>
            <a:ext cx="3388360" cy="2434539"/>
          </a:xfrm>
          <a:custGeom>
            <a:avLst/>
            <a:gdLst>
              <a:gd name="connsiteX0" fmla="*/ 2536659 w 5073318"/>
              <a:gd name="connsiteY0" fmla="*/ 0 h 3645182"/>
              <a:gd name="connsiteX1" fmla="*/ 4494068 w 5073318"/>
              <a:gd name="connsiteY1" fmla="*/ 663254 h 3645182"/>
              <a:gd name="connsiteX2" fmla="*/ 4504898 w 5073318"/>
              <a:gd name="connsiteY2" fmla="*/ 673660 h 3645182"/>
              <a:gd name="connsiteX3" fmla="*/ 4640096 w 5073318"/>
              <a:gd name="connsiteY3" fmla="*/ 803563 h 3645182"/>
              <a:gd name="connsiteX4" fmla="*/ 5073318 w 5073318"/>
              <a:gd name="connsiteY4" fmla="*/ 1822591 h 3645182"/>
              <a:gd name="connsiteX5" fmla="*/ 4640096 w 5073318"/>
              <a:gd name="connsiteY5" fmla="*/ 2841619 h 3645182"/>
              <a:gd name="connsiteX6" fmla="*/ 4504605 w 5073318"/>
              <a:gd name="connsiteY6" fmla="*/ 2971804 h 3645182"/>
              <a:gd name="connsiteX7" fmla="*/ 4494068 w 5073318"/>
              <a:gd name="connsiteY7" fmla="*/ 2981928 h 3645182"/>
              <a:gd name="connsiteX8" fmla="*/ 2536659 w 5073318"/>
              <a:gd name="connsiteY8" fmla="*/ 3645182 h 3645182"/>
              <a:gd name="connsiteX9" fmla="*/ 0 w 5073318"/>
              <a:gd name="connsiteY9" fmla="*/ 1822591 h 3645182"/>
              <a:gd name="connsiteX10" fmla="*/ 2536659 w 5073318"/>
              <a:gd name="connsiteY10" fmla="*/ 0 h 36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318" h="3645182">
                <a:moveTo>
                  <a:pt x="2536659" y="0"/>
                </a:moveTo>
                <a:cubicBezTo>
                  <a:pt x="3324698" y="0"/>
                  <a:pt x="4028808" y="258188"/>
                  <a:pt x="4494068" y="663254"/>
                </a:cubicBezTo>
                <a:lnTo>
                  <a:pt x="4504898" y="673660"/>
                </a:lnTo>
                <a:lnTo>
                  <a:pt x="4640096" y="803563"/>
                </a:lnTo>
                <a:cubicBezTo>
                  <a:pt x="4913610" y="1094451"/>
                  <a:pt x="5073318" y="1445120"/>
                  <a:pt x="5073318" y="1822591"/>
                </a:cubicBezTo>
                <a:cubicBezTo>
                  <a:pt x="5073318" y="2200062"/>
                  <a:pt x="4913610" y="2550732"/>
                  <a:pt x="4640096" y="2841619"/>
                </a:cubicBezTo>
                <a:lnTo>
                  <a:pt x="4504605" y="2971804"/>
                </a:lnTo>
                <a:lnTo>
                  <a:pt x="4494068" y="2981928"/>
                </a:lnTo>
                <a:cubicBezTo>
                  <a:pt x="4028808" y="3386994"/>
                  <a:pt x="3324698" y="3645182"/>
                  <a:pt x="2536659" y="3645182"/>
                </a:cubicBezTo>
                <a:cubicBezTo>
                  <a:pt x="1135701" y="3645182"/>
                  <a:pt x="0" y="2829180"/>
                  <a:pt x="0" y="1822591"/>
                </a:cubicBezTo>
                <a:cubicBezTo>
                  <a:pt x="0" y="816002"/>
                  <a:pt x="1135701" y="0"/>
                  <a:pt x="253665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B583E-F37E-DBC5-616D-A6AD6DEA6AE7}"/>
              </a:ext>
            </a:extLst>
          </p:cNvPr>
          <p:cNvSpPr txBox="1"/>
          <p:nvPr/>
        </p:nvSpPr>
        <p:spPr>
          <a:xfrm>
            <a:off x="4399280" y="2828835"/>
            <a:ext cx="659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 that are polynomial time solvable using a non-deterministic computational model, with solutions verifiable in polynomial time [7]. Non-deterministic as in guessing correct solutions of </a:t>
            </a:r>
            <a:r>
              <a:rPr lang="en-US" dirty="0" err="1"/>
              <a:t>polynomially</a:t>
            </a:r>
            <a:r>
              <a:rPr lang="en-US" dirty="0"/>
              <a:t> many options in constant time [8]. </a:t>
            </a:r>
          </a:p>
        </p:txBody>
      </p:sp>
    </p:spTree>
    <p:extLst>
      <p:ext uri="{BB962C8B-B14F-4D97-AF65-F5344CB8AC3E}">
        <p14:creationId xmlns:p14="http://schemas.microsoft.com/office/powerpoint/2010/main" val="362869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D7AA7-8F3E-1C2C-3736-972104590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EA4CA6-65A6-8063-7F2B-4CC71444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BB2CF9E-F535-FF9F-E945-69DF40E9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8EE601C-4073-C9C1-4FA1-B6D5FE0B168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AA2E3AD1-0106-72B3-26B9-2D034F1CF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82DF49-3A9D-1797-F721-5DD656E9A45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E80A2DA-094A-121D-625A-54CE09A21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32A091A-1B2F-DF55-19CB-97CAEBC4B3AB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8E91E355-78C6-0732-F7BF-0FEA736476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F571C48-8FB3-248D-37E1-378729A3158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C26913C-8D29-E245-3307-319282A3F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6C4C564-7396-0081-EF76-FAF9BAFDB0C3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93927-912C-3E03-BC33-CBDC6E73C1D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6A34B9AA-E31B-FA30-3A9F-5BFAB80DC7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2196B3-0875-1F46-91CA-9275D7811D02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0F8A75-CFE4-2319-4708-FF2998EFADEF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AD40A-37B1-A8BA-272C-437DC7F65238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1EDE884-663D-F317-EFCF-55C9E44AACEB}"/>
              </a:ext>
            </a:extLst>
          </p:cNvPr>
          <p:cNvSpPr/>
          <p:nvPr/>
        </p:nvSpPr>
        <p:spPr>
          <a:xfrm>
            <a:off x="6164103" y="2476974"/>
            <a:ext cx="932656" cy="2298144"/>
          </a:xfrm>
          <a:custGeom>
            <a:avLst/>
            <a:gdLst>
              <a:gd name="connsiteX0" fmla="*/ 364236 w 932656"/>
              <a:gd name="connsiteY0" fmla="*/ 0 h 2298144"/>
              <a:gd name="connsiteX1" fmla="*/ 499434 w 932656"/>
              <a:gd name="connsiteY1" fmla="*/ 129903 h 2298144"/>
              <a:gd name="connsiteX2" fmla="*/ 932656 w 932656"/>
              <a:gd name="connsiteY2" fmla="*/ 1148931 h 2298144"/>
              <a:gd name="connsiteX3" fmla="*/ 499434 w 932656"/>
              <a:gd name="connsiteY3" fmla="*/ 2167959 h 2298144"/>
              <a:gd name="connsiteX4" fmla="*/ 363943 w 932656"/>
              <a:gd name="connsiteY4" fmla="*/ 2298144 h 2298144"/>
              <a:gd name="connsiteX5" fmla="*/ 341949 w 932656"/>
              <a:gd name="connsiteY5" fmla="*/ 2268731 h 2298144"/>
              <a:gd name="connsiteX6" fmla="*/ 0 w 932656"/>
              <a:gd name="connsiteY6" fmla="*/ 1149267 h 2298144"/>
              <a:gd name="connsiteX7" fmla="*/ 341949 w 932656"/>
              <a:gd name="connsiteY7" fmla="*/ 29803 h 2298144"/>
              <a:gd name="connsiteX8" fmla="*/ 364236 w 932656"/>
              <a:gd name="connsiteY8" fmla="*/ 0 h 229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656" h="2298144">
                <a:moveTo>
                  <a:pt x="364236" y="0"/>
                </a:moveTo>
                <a:lnTo>
                  <a:pt x="499434" y="129903"/>
                </a:lnTo>
                <a:cubicBezTo>
                  <a:pt x="772948" y="420791"/>
                  <a:pt x="932656" y="771460"/>
                  <a:pt x="932656" y="1148931"/>
                </a:cubicBezTo>
                <a:cubicBezTo>
                  <a:pt x="932656" y="1526402"/>
                  <a:pt x="772948" y="1877072"/>
                  <a:pt x="499434" y="2167959"/>
                </a:cubicBezTo>
                <a:lnTo>
                  <a:pt x="363943" y="2298144"/>
                </a:lnTo>
                <a:lnTo>
                  <a:pt x="341949" y="2268731"/>
                </a:lnTo>
                <a:cubicBezTo>
                  <a:pt x="126060" y="1949174"/>
                  <a:pt x="0" y="1563942"/>
                  <a:pt x="0" y="1149267"/>
                </a:cubicBezTo>
                <a:cubicBezTo>
                  <a:pt x="0" y="734593"/>
                  <a:pt x="126060" y="349361"/>
                  <a:pt x="341949" y="29803"/>
                </a:cubicBezTo>
                <a:lnTo>
                  <a:pt x="36423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5DD91A1-E655-6B51-A5F2-067CED94BE91}"/>
              </a:ext>
            </a:extLst>
          </p:cNvPr>
          <p:cNvSpPr/>
          <p:nvPr/>
        </p:nvSpPr>
        <p:spPr>
          <a:xfrm>
            <a:off x="2023441" y="1803314"/>
            <a:ext cx="4504898" cy="3645182"/>
          </a:xfrm>
          <a:custGeom>
            <a:avLst/>
            <a:gdLst>
              <a:gd name="connsiteX0" fmla="*/ 2536659 w 4504898"/>
              <a:gd name="connsiteY0" fmla="*/ 0 h 3645182"/>
              <a:gd name="connsiteX1" fmla="*/ 4494068 w 4504898"/>
              <a:gd name="connsiteY1" fmla="*/ 663254 h 3645182"/>
              <a:gd name="connsiteX2" fmla="*/ 4504898 w 4504898"/>
              <a:gd name="connsiteY2" fmla="*/ 673660 h 3645182"/>
              <a:gd name="connsiteX3" fmla="*/ 4482611 w 4504898"/>
              <a:gd name="connsiteY3" fmla="*/ 703463 h 3645182"/>
              <a:gd name="connsiteX4" fmla="*/ 4140662 w 4504898"/>
              <a:gd name="connsiteY4" fmla="*/ 1822927 h 3645182"/>
              <a:gd name="connsiteX5" fmla="*/ 4482611 w 4504898"/>
              <a:gd name="connsiteY5" fmla="*/ 2942391 h 3645182"/>
              <a:gd name="connsiteX6" fmla="*/ 4504605 w 4504898"/>
              <a:gd name="connsiteY6" fmla="*/ 2971804 h 3645182"/>
              <a:gd name="connsiteX7" fmla="*/ 4494068 w 4504898"/>
              <a:gd name="connsiteY7" fmla="*/ 2981928 h 3645182"/>
              <a:gd name="connsiteX8" fmla="*/ 2536659 w 4504898"/>
              <a:gd name="connsiteY8" fmla="*/ 3645182 h 3645182"/>
              <a:gd name="connsiteX9" fmla="*/ 0 w 4504898"/>
              <a:gd name="connsiteY9" fmla="*/ 1822591 h 3645182"/>
              <a:gd name="connsiteX10" fmla="*/ 2536659 w 4504898"/>
              <a:gd name="connsiteY10" fmla="*/ 0 h 36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4898" h="3645182">
                <a:moveTo>
                  <a:pt x="2536659" y="0"/>
                </a:moveTo>
                <a:cubicBezTo>
                  <a:pt x="3324698" y="0"/>
                  <a:pt x="4028808" y="258188"/>
                  <a:pt x="4494068" y="663254"/>
                </a:cubicBezTo>
                <a:lnTo>
                  <a:pt x="4504898" y="673660"/>
                </a:lnTo>
                <a:lnTo>
                  <a:pt x="4482611" y="703463"/>
                </a:lnTo>
                <a:cubicBezTo>
                  <a:pt x="4266722" y="1023021"/>
                  <a:pt x="4140662" y="1408253"/>
                  <a:pt x="4140662" y="1822927"/>
                </a:cubicBezTo>
                <a:cubicBezTo>
                  <a:pt x="4140662" y="2237602"/>
                  <a:pt x="4266722" y="2622834"/>
                  <a:pt x="4482611" y="2942391"/>
                </a:cubicBezTo>
                <a:lnTo>
                  <a:pt x="4504605" y="2971804"/>
                </a:lnTo>
                <a:lnTo>
                  <a:pt x="4494068" y="2981928"/>
                </a:lnTo>
                <a:cubicBezTo>
                  <a:pt x="4028808" y="3386994"/>
                  <a:pt x="3324698" y="3645182"/>
                  <a:pt x="2536659" y="3645182"/>
                </a:cubicBezTo>
                <a:cubicBezTo>
                  <a:pt x="1135701" y="3645182"/>
                  <a:pt x="0" y="2829180"/>
                  <a:pt x="0" y="1822591"/>
                </a:cubicBezTo>
                <a:cubicBezTo>
                  <a:pt x="0" y="816002"/>
                  <a:pt x="1135701" y="0"/>
                  <a:pt x="253665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					NP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611269-6FAE-C7B4-5088-4E182071EDDE}"/>
              </a:ext>
            </a:extLst>
          </p:cNvPr>
          <p:cNvSpPr/>
          <p:nvPr/>
        </p:nvSpPr>
        <p:spPr>
          <a:xfrm>
            <a:off x="2689383" y="2608722"/>
            <a:ext cx="2092960" cy="2092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54EDEBF-A4D6-86D4-F097-68B712DBD0AC}"/>
              </a:ext>
            </a:extLst>
          </p:cNvPr>
          <p:cNvSpPr/>
          <p:nvPr/>
        </p:nvSpPr>
        <p:spPr>
          <a:xfrm>
            <a:off x="6528047" y="1624014"/>
            <a:ext cx="3640511" cy="4004454"/>
          </a:xfrm>
          <a:custGeom>
            <a:avLst/>
            <a:gdLst>
              <a:gd name="connsiteX0" fmla="*/ 1638284 w 3640511"/>
              <a:gd name="connsiteY0" fmla="*/ 0 h 4004454"/>
              <a:gd name="connsiteX1" fmla="*/ 3640511 w 3640511"/>
              <a:gd name="connsiteY1" fmla="*/ 2002227 h 4004454"/>
              <a:gd name="connsiteX2" fmla="*/ 1638284 w 3640511"/>
              <a:gd name="connsiteY2" fmla="*/ 4004454 h 4004454"/>
              <a:gd name="connsiteX3" fmla="*/ 93268 w 3640511"/>
              <a:gd name="connsiteY3" fmla="*/ 3275829 h 4004454"/>
              <a:gd name="connsiteX4" fmla="*/ 0 w 3640511"/>
              <a:gd name="connsiteY4" fmla="*/ 3151104 h 4004454"/>
              <a:gd name="connsiteX5" fmla="*/ 135491 w 3640511"/>
              <a:gd name="connsiteY5" fmla="*/ 3020919 h 4004454"/>
              <a:gd name="connsiteX6" fmla="*/ 568713 w 3640511"/>
              <a:gd name="connsiteY6" fmla="*/ 2001891 h 4004454"/>
              <a:gd name="connsiteX7" fmla="*/ 135491 w 3640511"/>
              <a:gd name="connsiteY7" fmla="*/ 982863 h 4004454"/>
              <a:gd name="connsiteX8" fmla="*/ 293 w 3640511"/>
              <a:gd name="connsiteY8" fmla="*/ 852960 h 4004454"/>
              <a:gd name="connsiteX9" fmla="*/ 93268 w 3640511"/>
              <a:gd name="connsiteY9" fmla="*/ 728625 h 4004454"/>
              <a:gd name="connsiteX10" fmla="*/ 1638284 w 3640511"/>
              <a:gd name="connsiteY10" fmla="*/ 0 h 4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0511" h="4004454">
                <a:moveTo>
                  <a:pt x="1638284" y="0"/>
                </a:moveTo>
                <a:cubicBezTo>
                  <a:pt x="2744083" y="0"/>
                  <a:pt x="3640511" y="896428"/>
                  <a:pt x="3640511" y="2002227"/>
                </a:cubicBezTo>
                <a:cubicBezTo>
                  <a:pt x="3640511" y="3108026"/>
                  <a:pt x="2744083" y="4004454"/>
                  <a:pt x="1638284" y="4004454"/>
                </a:cubicBezTo>
                <a:cubicBezTo>
                  <a:pt x="1016272" y="4004454"/>
                  <a:pt x="460507" y="3720819"/>
                  <a:pt x="93268" y="3275829"/>
                </a:cubicBezTo>
                <a:lnTo>
                  <a:pt x="0" y="3151104"/>
                </a:lnTo>
                <a:lnTo>
                  <a:pt x="135491" y="3020919"/>
                </a:lnTo>
                <a:cubicBezTo>
                  <a:pt x="409005" y="2730032"/>
                  <a:pt x="568713" y="2379362"/>
                  <a:pt x="568713" y="2001891"/>
                </a:cubicBezTo>
                <a:cubicBezTo>
                  <a:pt x="568713" y="1624420"/>
                  <a:pt x="409005" y="1273751"/>
                  <a:pt x="135491" y="982863"/>
                </a:cubicBezTo>
                <a:lnTo>
                  <a:pt x="293" y="852960"/>
                </a:lnTo>
                <a:lnTo>
                  <a:pt x="93268" y="728625"/>
                </a:lnTo>
                <a:cubicBezTo>
                  <a:pt x="460507" y="283636"/>
                  <a:pt x="1016272" y="0"/>
                  <a:pt x="163828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NP-hard</a:t>
            </a:r>
            <a:endParaRPr lang="en-MY" sz="40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075DA0-6A3F-A4C2-18F1-FA998304B087}"/>
              </a:ext>
            </a:extLst>
          </p:cNvPr>
          <p:cNvCxnSpPr>
            <a:cxnSpLocks/>
          </p:cNvCxnSpPr>
          <p:nvPr/>
        </p:nvCxnSpPr>
        <p:spPr>
          <a:xfrm flipV="1">
            <a:off x="6528047" y="3655202"/>
            <a:ext cx="0" cy="17932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3324A86-5CEE-DE14-D69A-CD352A877ADD}"/>
              </a:ext>
            </a:extLst>
          </p:cNvPr>
          <p:cNvSpPr txBox="1"/>
          <p:nvPr/>
        </p:nvSpPr>
        <p:spPr>
          <a:xfrm>
            <a:off x="4538304" y="5373305"/>
            <a:ext cx="38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NP-complete</a:t>
            </a:r>
            <a:endParaRPr lang="en-MY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7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13A00-C5CB-96C2-567A-CE812DE6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652961-D942-EFBC-41BA-1E0E00EC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DDB55B92-2A75-D92F-3ABB-C72D84F9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780F436-4B43-68E2-82AF-5FE5CC2F7CF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4BC51FC-8614-CCF5-4820-A5674860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38116D0-A576-0C41-F5E8-05CDEAF0CC9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48DD11B-0043-E3E3-7759-32B166649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B2F7858-C0B0-BA49-AEEA-5398A9266B65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2BC32EC3-1869-0DE9-849A-5CFC9C1F1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3981C1C-205A-C3B0-5229-989F18DFAB0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1DED9468-6C29-74BF-F1C3-CEF0EB021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1CAF200-83DB-223E-EAAB-AE2A30A0F0B7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6D446-2059-B1C7-E578-DCB6948DA596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3415E5DF-061E-28C1-6BB3-AC99B87B7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4A0DE7-522B-54CB-9D71-1FF2A6B777E2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67123E-0392-843F-65F5-951D739D3625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6CC18-5DAE-85DA-3F7E-BC5CFE218017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4BED2A-97DD-DD6E-BD03-A0B0C20A2B17}"/>
              </a:ext>
            </a:extLst>
          </p:cNvPr>
          <p:cNvSpPr/>
          <p:nvPr/>
        </p:nvSpPr>
        <p:spPr>
          <a:xfrm>
            <a:off x="903600" y="2248463"/>
            <a:ext cx="3068960" cy="3068960"/>
          </a:xfrm>
          <a:custGeom>
            <a:avLst/>
            <a:gdLst>
              <a:gd name="connsiteX0" fmla="*/ 2002228 w 4004455"/>
              <a:gd name="connsiteY0" fmla="*/ 0 h 4004454"/>
              <a:gd name="connsiteX1" fmla="*/ 4004455 w 4004455"/>
              <a:gd name="connsiteY1" fmla="*/ 2002227 h 4004454"/>
              <a:gd name="connsiteX2" fmla="*/ 2002228 w 4004455"/>
              <a:gd name="connsiteY2" fmla="*/ 4004454 h 4004454"/>
              <a:gd name="connsiteX3" fmla="*/ 457212 w 4004455"/>
              <a:gd name="connsiteY3" fmla="*/ 3275829 h 4004454"/>
              <a:gd name="connsiteX4" fmla="*/ 363944 w 4004455"/>
              <a:gd name="connsiteY4" fmla="*/ 3151104 h 4004454"/>
              <a:gd name="connsiteX5" fmla="*/ 364702 w 4004455"/>
              <a:gd name="connsiteY5" fmla="*/ 3150376 h 4004454"/>
              <a:gd name="connsiteX6" fmla="*/ 343175 w 4004455"/>
              <a:gd name="connsiteY6" fmla="*/ 3121691 h 4004454"/>
              <a:gd name="connsiteX7" fmla="*/ 0 w 4004455"/>
              <a:gd name="connsiteY7" fmla="*/ 2002227 h 4004454"/>
              <a:gd name="connsiteX8" fmla="*/ 343175 w 4004455"/>
              <a:gd name="connsiteY8" fmla="*/ 882763 h 4004454"/>
              <a:gd name="connsiteX9" fmla="*/ 364996 w 4004455"/>
              <a:gd name="connsiteY9" fmla="*/ 853689 h 4004454"/>
              <a:gd name="connsiteX10" fmla="*/ 364237 w 4004455"/>
              <a:gd name="connsiteY10" fmla="*/ 852960 h 4004454"/>
              <a:gd name="connsiteX11" fmla="*/ 457212 w 4004455"/>
              <a:gd name="connsiteY11" fmla="*/ 728625 h 4004454"/>
              <a:gd name="connsiteX12" fmla="*/ 2002228 w 4004455"/>
              <a:gd name="connsiteY12" fmla="*/ 0 h 4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04455" h="4004454">
                <a:moveTo>
                  <a:pt x="2002228" y="0"/>
                </a:moveTo>
                <a:cubicBezTo>
                  <a:pt x="3108027" y="0"/>
                  <a:pt x="4004455" y="896428"/>
                  <a:pt x="4004455" y="2002227"/>
                </a:cubicBezTo>
                <a:cubicBezTo>
                  <a:pt x="4004455" y="3108026"/>
                  <a:pt x="3108027" y="4004454"/>
                  <a:pt x="2002228" y="4004454"/>
                </a:cubicBezTo>
                <a:cubicBezTo>
                  <a:pt x="1380216" y="4004454"/>
                  <a:pt x="824451" y="3720819"/>
                  <a:pt x="457212" y="3275829"/>
                </a:cubicBezTo>
                <a:lnTo>
                  <a:pt x="363944" y="3151104"/>
                </a:lnTo>
                <a:lnTo>
                  <a:pt x="364702" y="3150376"/>
                </a:lnTo>
                <a:lnTo>
                  <a:pt x="343175" y="3121691"/>
                </a:lnTo>
                <a:cubicBezTo>
                  <a:pt x="126512" y="2802134"/>
                  <a:pt x="0" y="2416902"/>
                  <a:pt x="0" y="2002227"/>
                </a:cubicBezTo>
                <a:cubicBezTo>
                  <a:pt x="0" y="1587553"/>
                  <a:pt x="126512" y="1202321"/>
                  <a:pt x="343175" y="882763"/>
                </a:cubicBezTo>
                <a:lnTo>
                  <a:pt x="364996" y="853689"/>
                </a:lnTo>
                <a:lnTo>
                  <a:pt x="364237" y="852960"/>
                </a:lnTo>
                <a:lnTo>
                  <a:pt x="457212" y="728625"/>
                </a:lnTo>
                <a:cubicBezTo>
                  <a:pt x="824451" y="283636"/>
                  <a:pt x="1380216" y="0"/>
                  <a:pt x="200222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NP-hard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C638E-3919-EBC5-60D2-794E11D50D37}"/>
              </a:ext>
            </a:extLst>
          </p:cNvPr>
          <p:cNvSpPr txBox="1"/>
          <p:nvPr/>
        </p:nvSpPr>
        <p:spPr>
          <a:xfrm>
            <a:off x="4246880" y="2016498"/>
            <a:ext cx="676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If every single problem in NP can be reduced to a problem, that problem belongs in the NP-hard class [9]. Reductions involve converting inputs to a problem into inputs of another [8].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Reducing problem A into problem B tell us that problem B is at least as hard as problem A [8].</a:t>
            </a:r>
          </a:p>
        </p:txBody>
      </p:sp>
      <p:pic>
        <p:nvPicPr>
          <p:cNvPr id="3076" name="Picture 4" descr="Sliding puzzle - Wikipedia">
            <a:extLst>
              <a:ext uri="{FF2B5EF4-FFF2-40B4-BE49-F238E27FC236}">
                <a16:creationId xmlns:a16="http://schemas.microsoft.com/office/drawing/2014/main" id="{30753E6C-2E8F-2E81-89BE-0317D81B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64" y="4090440"/>
            <a:ext cx="1567019" cy="157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ld War Steve '2023' 1000 Piece Jigsaw ...">
            <a:extLst>
              <a:ext uri="{FF2B5EF4-FFF2-40B4-BE49-F238E27FC236}">
                <a16:creationId xmlns:a16="http://schemas.microsoft.com/office/drawing/2014/main" id="{862AA7D1-9F62-DFB4-1707-C362497A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65" y="4072620"/>
            <a:ext cx="1922935" cy="157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rtoon Animal Pattern Sliding Puzzle ...">
            <a:extLst>
              <a:ext uri="{FF2B5EF4-FFF2-40B4-BE49-F238E27FC236}">
                <a16:creationId xmlns:a16="http://schemas.microsoft.com/office/drawing/2014/main" id="{84ABB64A-CA8E-A956-D4DD-89B76C1A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47" y="4090440"/>
            <a:ext cx="1556195" cy="15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B5FB4-0D60-3824-C863-39675F0D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E22058-E42C-7D24-9FC5-CCF2E7E8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FC2570F-1CCE-EC85-BA60-68C3B28E8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471CB4D-0EA0-405C-B136-38DDBED3623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88721788-CAA9-ACFD-7011-7224AA202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120E2EE-A6A7-FE9A-266F-7291C7142CC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7BC66B1C-79F9-9E83-1746-D61933B26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B877B61-C75C-E4DC-C45F-4C9854FE08D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DBC3B69C-74BD-0F7F-6652-5E2F7A791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CAFC612-DF31-014E-BD56-5DA0FAD2092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9C906A5B-C34F-8123-10C2-9EEA4AC7E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BBC13D7-9036-F8CB-4492-D66BE8EC88EB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801A9A-3B46-3EF1-E156-7C3DA8B5203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8918CC3-3662-5C62-304D-C924CD19C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385F98-0CED-8209-0B99-833C3D4A2D53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F787FC-EF22-516E-C8D3-AA58A05A3F94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6C39-F993-74F2-B16E-679C9CA6F459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34BF2D6-CD25-830D-F2C0-59907C73905B}"/>
              </a:ext>
            </a:extLst>
          </p:cNvPr>
          <p:cNvSpPr/>
          <p:nvPr/>
        </p:nvSpPr>
        <p:spPr>
          <a:xfrm>
            <a:off x="6164103" y="2476974"/>
            <a:ext cx="932656" cy="2298144"/>
          </a:xfrm>
          <a:custGeom>
            <a:avLst/>
            <a:gdLst>
              <a:gd name="connsiteX0" fmla="*/ 364236 w 932656"/>
              <a:gd name="connsiteY0" fmla="*/ 0 h 2298144"/>
              <a:gd name="connsiteX1" fmla="*/ 499434 w 932656"/>
              <a:gd name="connsiteY1" fmla="*/ 129903 h 2298144"/>
              <a:gd name="connsiteX2" fmla="*/ 932656 w 932656"/>
              <a:gd name="connsiteY2" fmla="*/ 1148931 h 2298144"/>
              <a:gd name="connsiteX3" fmla="*/ 499434 w 932656"/>
              <a:gd name="connsiteY3" fmla="*/ 2167959 h 2298144"/>
              <a:gd name="connsiteX4" fmla="*/ 363943 w 932656"/>
              <a:gd name="connsiteY4" fmla="*/ 2298144 h 2298144"/>
              <a:gd name="connsiteX5" fmla="*/ 341949 w 932656"/>
              <a:gd name="connsiteY5" fmla="*/ 2268731 h 2298144"/>
              <a:gd name="connsiteX6" fmla="*/ 0 w 932656"/>
              <a:gd name="connsiteY6" fmla="*/ 1149267 h 2298144"/>
              <a:gd name="connsiteX7" fmla="*/ 341949 w 932656"/>
              <a:gd name="connsiteY7" fmla="*/ 29803 h 2298144"/>
              <a:gd name="connsiteX8" fmla="*/ 364236 w 932656"/>
              <a:gd name="connsiteY8" fmla="*/ 0 h 229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656" h="2298144">
                <a:moveTo>
                  <a:pt x="364236" y="0"/>
                </a:moveTo>
                <a:lnTo>
                  <a:pt x="499434" y="129903"/>
                </a:lnTo>
                <a:cubicBezTo>
                  <a:pt x="772948" y="420791"/>
                  <a:pt x="932656" y="771460"/>
                  <a:pt x="932656" y="1148931"/>
                </a:cubicBezTo>
                <a:cubicBezTo>
                  <a:pt x="932656" y="1526402"/>
                  <a:pt x="772948" y="1877072"/>
                  <a:pt x="499434" y="2167959"/>
                </a:cubicBezTo>
                <a:lnTo>
                  <a:pt x="363943" y="2298144"/>
                </a:lnTo>
                <a:lnTo>
                  <a:pt x="341949" y="2268731"/>
                </a:lnTo>
                <a:cubicBezTo>
                  <a:pt x="126060" y="1949174"/>
                  <a:pt x="0" y="1563942"/>
                  <a:pt x="0" y="1149267"/>
                </a:cubicBezTo>
                <a:cubicBezTo>
                  <a:pt x="0" y="734593"/>
                  <a:pt x="126060" y="349361"/>
                  <a:pt x="341949" y="29803"/>
                </a:cubicBezTo>
                <a:lnTo>
                  <a:pt x="36423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1CDE80-E9F6-0BFF-D631-E7C4127E6DBC}"/>
              </a:ext>
            </a:extLst>
          </p:cNvPr>
          <p:cNvSpPr/>
          <p:nvPr/>
        </p:nvSpPr>
        <p:spPr>
          <a:xfrm>
            <a:off x="2023441" y="1803314"/>
            <a:ext cx="4504898" cy="3645182"/>
          </a:xfrm>
          <a:custGeom>
            <a:avLst/>
            <a:gdLst>
              <a:gd name="connsiteX0" fmla="*/ 2536659 w 4504898"/>
              <a:gd name="connsiteY0" fmla="*/ 0 h 3645182"/>
              <a:gd name="connsiteX1" fmla="*/ 4494068 w 4504898"/>
              <a:gd name="connsiteY1" fmla="*/ 663254 h 3645182"/>
              <a:gd name="connsiteX2" fmla="*/ 4504898 w 4504898"/>
              <a:gd name="connsiteY2" fmla="*/ 673660 h 3645182"/>
              <a:gd name="connsiteX3" fmla="*/ 4482611 w 4504898"/>
              <a:gd name="connsiteY3" fmla="*/ 703463 h 3645182"/>
              <a:gd name="connsiteX4" fmla="*/ 4140662 w 4504898"/>
              <a:gd name="connsiteY4" fmla="*/ 1822927 h 3645182"/>
              <a:gd name="connsiteX5" fmla="*/ 4482611 w 4504898"/>
              <a:gd name="connsiteY5" fmla="*/ 2942391 h 3645182"/>
              <a:gd name="connsiteX6" fmla="*/ 4504605 w 4504898"/>
              <a:gd name="connsiteY6" fmla="*/ 2971804 h 3645182"/>
              <a:gd name="connsiteX7" fmla="*/ 4494068 w 4504898"/>
              <a:gd name="connsiteY7" fmla="*/ 2981928 h 3645182"/>
              <a:gd name="connsiteX8" fmla="*/ 2536659 w 4504898"/>
              <a:gd name="connsiteY8" fmla="*/ 3645182 h 3645182"/>
              <a:gd name="connsiteX9" fmla="*/ 0 w 4504898"/>
              <a:gd name="connsiteY9" fmla="*/ 1822591 h 3645182"/>
              <a:gd name="connsiteX10" fmla="*/ 2536659 w 4504898"/>
              <a:gd name="connsiteY10" fmla="*/ 0 h 36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4898" h="3645182">
                <a:moveTo>
                  <a:pt x="2536659" y="0"/>
                </a:moveTo>
                <a:cubicBezTo>
                  <a:pt x="3324698" y="0"/>
                  <a:pt x="4028808" y="258188"/>
                  <a:pt x="4494068" y="663254"/>
                </a:cubicBezTo>
                <a:lnTo>
                  <a:pt x="4504898" y="673660"/>
                </a:lnTo>
                <a:lnTo>
                  <a:pt x="4482611" y="703463"/>
                </a:lnTo>
                <a:cubicBezTo>
                  <a:pt x="4266722" y="1023021"/>
                  <a:pt x="4140662" y="1408253"/>
                  <a:pt x="4140662" y="1822927"/>
                </a:cubicBezTo>
                <a:cubicBezTo>
                  <a:pt x="4140662" y="2237602"/>
                  <a:pt x="4266722" y="2622834"/>
                  <a:pt x="4482611" y="2942391"/>
                </a:cubicBezTo>
                <a:lnTo>
                  <a:pt x="4504605" y="2971804"/>
                </a:lnTo>
                <a:lnTo>
                  <a:pt x="4494068" y="2981928"/>
                </a:lnTo>
                <a:cubicBezTo>
                  <a:pt x="4028808" y="3386994"/>
                  <a:pt x="3324698" y="3645182"/>
                  <a:pt x="2536659" y="3645182"/>
                </a:cubicBezTo>
                <a:cubicBezTo>
                  <a:pt x="1135701" y="3645182"/>
                  <a:pt x="0" y="2829180"/>
                  <a:pt x="0" y="1822591"/>
                </a:cubicBezTo>
                <a:cubicBezTo>
                  <a:pt x="0" y="816002"/>
                  <a:pt x="1135701" y="0"/>
                  <a:pt x="253665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					NP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676CF4-05E3-AE6B-ADEF-21092E54B9D2}"/>
              </a:ext>
            </a:extLst>
          </p:cNvPr>
          <p:cNvSpPr/>
          <p:nvPr/>
        </p:nvSpPr>
        <p:spPr>
          <a:xfrm>
            <a:off x="2689383" y="2608722"/>
            <a:ext cx="2092960" cy="20929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AA923CC-B54B-F848-FA54-FCF71F291FDE}"/>
              </a:ext>
            </a:extLst>
          </p:cNvPr>
          <p:cNvSpPr/>
          <p:nvPr/>
        </p:nvSpPr>
        <p:spPr>
          <a:xfrm>
            <a:off x="6528047" y="1624014"/>
            <a:ext cx="3640511" cy="4004454"/>
          </a:xfrm>
          <a:custGeom>
            <a:avLst/>
            <a:gdLst>
              <a:gd name="connsiteX0" fmla="*/ 1638284 w 3640511"/>
              <a:gd name="connsiteY0" fmla="*/ 0 h 4004454"/>
              <a:gd name="connsiteX1" fmla="*/ 3640511 w 3640511"/>
              <a:gd name="connsiteY1" fmla="*/ 2002227 h 4004454"/>
              <a:gd name="connsiteX2" fmla="*/ 1638284 w 3640511"/>
              <a:gd name="connsiteY2" fmla="*/ 4004454 h 4004454"/>
              <a:gd name="connsiteX3" fmla="*/ 93268 w 3640511"/>
              <a:gd name="connsiteY3" fmla="*/ 3275829 h 4004454"/>
              <a:gd name="connsiteX4" fmla="*/ 0 w 3640511"/>
              <a:gd name="connsiteY4" fmla="*/ 3151104 h 4004454"/>
              <a:gd name="connsiteX5" fmla="*/ 135491 w 3640511"/>
              <a:gd name="connsiteY5" fmla="*/ 3020919 h 4004454"/>
              <a:gd name="connsiteX6" fmla="*/ 568713 w 3640511"/>
              <a:gd name="connsiteY6" fmla="*/ 2001891 h 4004454"/>
              <a:gd name="connsiteX7" fmla="*/ 135491 w 3640511"/>
              <a:gd name="connsiteY7" fmla="*/ 982863 h 4004454"/>
              <a:gd name="connsiteX8" fmla="*/ 293 w 3640511"/>
              <a:gd name="connsiteY8" fmla="*/ 852960 h 4004454"/>
              <a:gd name="connsiteX9" fmla="*/ 93268 w 3640511"/>
              <a:gd name="connsiteY9" fmla="*/ 728625 h 4004454"/>
              <a:gd name="connsiteX10" fmla="*/ 1638284 w 3640511"/>
              <a:gd name="connsiteY10" fmla="*/ 0 h 4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0511" h="4004454">
                <a:moveTo>
                  <a:pt x="1638284" y="0"/>
                </a:moveTo>
                <a:cubicBezTo>
                  <a:pt x="2744083" y="0"/>
                  <a:pt x="3640511" y="896428"/>
                  <a:pt x="3640511" y="2002227"/>
                </a:cubicBezTo>
                <a:cubicBezTo>
                  <a:pt x="3640511" y="3108026"/>
                  <a:pt x="2744083" y="4004454"/>
                  <a:pt x="1638284" y="4004454"/>
                </a:cubicBezTo>
                <a:cubicBezTo>
                  <a:pt x="1016272" y="4004454"/>
                  <a:pt x="460507" y="3720819"/>
                  <a:pt x="93268" y="3275829"/>
                </a:cubicBezTo>
                <a:lnTo>
                  <a:pt x="0" y="3151104"/>
                </a:lnTo>
                <a:lnTo>
                  <a:pt x="135491" y="3020919"/>
                </a:lnTo>
                <a:cubicBezTo>
                  <a:pt x="409005" y="2730032"/>
                  <a:pt x="568713" y="2379362"/>
                  <a:pt x="568713" y="2001891"/>
                </a:cubicBezTo>
                <a:cubicBezTo>
                  <a:pt x="568713" y="1624420"/>
                  <a:pt x="409005" y="1273751"/>
                  <a:pt x="135491" y="982863"/>
                </a:cubicBezTo>
                <a:lnTo>
                  <a:pt x="293" y="852960"/>
                </a:lnTo>
                <a:lnTo>
                  <a:pt x="93268" y="728625"/>
                </a:lnTo>
                <a:cubicBezTo>
                  <a:pt x="460507" y="283636"/>
                  <a:pt x="1016272" y="0"/>
                  <a:pt x="163828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NP-hard</a:t>
            </a:r>
            <a:endParaRPr lang="en-MY" sz="40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AB36AF-5381-70FC-9494-5602DEE28FE3}"/>
              </a:ext>
            </a:extLst>
          </p:cNvPr>
          <p:cNvCxnSpPr>
            <a:cxnSpLocks/>
          </p:cNvCxnSpPr>
          <p:nvPr/>
        </p:nvCxnSpPr>
        <p:spPr>
          <a:xfrm flipV="1">
            <a:off x="6528047" y="3655202"/>
            <a:ext cx="0" cy="17932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724E05-B392-1DA7-F698-AC54C2CC829A}"/>
              </a:ext>
            </a:extLst>
          </p:cNvPr>
          <p:cNvSpPr txBox="1"/>
          <p:nvPr/>
        </p:nvSpPr>
        <p:spPr>
          <a:xfrm>
            <a:off x="4538304" y="5373305"/>
            <a:ext cx="38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NP-complete</a:t>
            </a:r>
            <a:endParaRPr lang="en-MY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6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E759-83FE-B913-85F9-D633FA4C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897FA9-C243-2AF6-E00F-D3393C03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3DD38D1-FF69-0611-9317-6AAB8BE25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FDA4896-AC23-E1E0-5DBB-74EDB5BD340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FE01596B-A200-DD91-95A1-E57E1050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5C3CF9E-84A0-D4D3-F16C-DD1C6C17E07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36405B9-E659-B537-737E-DF3F4AA91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5CAE2F7-72BD-9FD4-2CD7-AC80AF83FA85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BF0DE742-8AAC-18A0-9DC8-298CB0ABA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6CB270D-3967-D2B6-189F-CB615EC2C33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ABF5CC60-C240-AD4B-A60C-1E4CDEC3C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8F9F348-3454-4080-7D2C-B042C04443C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71656C-5030-A94C-7859-5EEDC4DA3F7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04ACBA8-AE4C-1258-BD70-42B624B1C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7A656A-4F41-E1CB-7532-5C8D396347F9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0303D5-72AE-569E-C038-599DC7D052F6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2DB3-2A32-A1D4-7292-99BF4AF182D7}"/>
              </a:ext>
            </a:extLst>
          </p:cNvPr>
          <p:cNvSpPr txBox="1"/>
          <p:nvPr/>
        </p:nvSpPr>
        <p:spPr>
          <a:xfrm>
            <a:off x="-5761323" y="3075057"/>
            <a:ext cx="539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NP-complete?</a:t>
            </a:r>
            <a:endParaRPr lang="en-M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97D4B2F-E6DD-43DC-3709-3A202D6B2175}"/>
              </a:ext>
            </a:extLst>
          </p:cNvPr>
          <p:cNvSpPr/>
          <p:nvPr/>
        </p:nvSpPr>
        <p:spPr>
          <a:xfrm rot="16200000">
            <a:off x="1811618" y="2004400"/>
            <a:ext cx="1329728" cy="3276565"/>
          </a:xfrm>
          <a:custGeom>
            <a:avLst/>
            <a:gdLst>
              <a:gd name="connsiteX0" fmla="*/ 364236 w 932656"/>
              <a:gd name="connsiteY0" fmla="*/ 0 h 2298144"/>
              <a:gd name="connsiteX1" fmla="*/ 499434 w 932656"/>
              <a:gd name="connsiteY1" fmla="*/ 129903 h 2298144"/>
              <a:gd name="connsiteX2" fmla="*/ 932656 w 932656"/>
              <a:gd name="connsiteY2" fmla="*/ 1148931 h 2298144"/>
              <a:gd name="connsiteX3" fmla="*/ 499434 w 932656"/>
              <a:gd name="connsiteY3" fmla="*/ 2167959 h 2298144"/>
              <a:gd name="connsiteX4" fmla="*/ 363943 w 932656"/>
              <a:gd name="connsiteY4" fmla="*/ 2298144 h 2298144"/>
              <a:gd name="connsiteX5" fmla="*/ 341949 w 932656"/>
              <a:gd name="connsiteY5" fmla="*/ 2268731 h 2298144"/>
              <a:gd name="connsiteX6" fmla="*/ 0 w 932656"/>
              <a:gd name="connsiteY6" fmla="*/ 1149267 h 2298144"/>
              <a:gd name="connsiteX7" fmla="*/ 341949 w 932656"/>
              <a:gd name="connsiteY7" fmla="*/ 29803 h 2298144"/>
              <a:gd name="connsiteX8" fmla="*/ 364236 w 932656"/>
              <a:gd name="connsiteY8" fmla="*/ 0 h 229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656" h="2298144">
                <a:moveTo>
                  <a:pt x="364236" y="0"/>
                </a:moveTo>
                <a:lnTo>
                  <a:pt x="499434" y="129903"/>
                </a:lnTo>
                <a:cubicBezTo>
                  <a:pt x="772948" y="420791"/>
                  <a:pt x="932656" y="771460"/>
                  <a:pt x="932656" y="1148931"/>
                </a:cubicBezTo>
                <a:cubicBezTo>
                  <a:pt x="932656" y="1526402"/>
                  <a:pt x="772948" y="1877072"/>
                  <a:pt x="499434" y="2167959"/>
                </a:cubicBezTo>
                <a:lnTo>
                  <a:pt x="363943" y="2298144"/>
                </a:lnTo>
                <a:lnTo>
                  <a:pt x="341949" y="2268731"/>
                </a:lnTo>
                <a:cubicBezTo>
                  <a:pt x="126060" y="1949174"/>
                  <a:pt x="0" y="1563942"/>
                  <a:pt x="0" y="1149267"/>
                </a:cubicBezTo>
                <a:cubicBezTo>
                  <a:pt x="0" y="734593"/>
                  <a:pt x="126060" y="349361"/>
                  <a:pt x="341949" y="29803"/>
                </a:cubicBezTo>
                <a:lnTo>
                  <a:pt x="364236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1F2C2B-17A4-55BD-EDE2-68081A7198F4}"/>
              </a:ext>
            </a:extLst>
          </p:cNvPr>
          <p:cNvSpPr txBox="1"/>
          <p:nvPr/>
        </p:nvSpPr>
        <p:spPr>
          <a:xfrm>
            <a:off x="642602" y="3337817"/>
            <a:ext cx="38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NP-complete</a:t>
            </a:r>
            <a:endParaRPr lang="en-MY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5AB28-0F44-31A9-4904-729B80E94CBC}"/>
              </a:ext>
            </a:extLst>
          </p:cNvPr>
          <p:cNvSpPr txBox="1"/>
          <p:nvPr/>
        </p:nvSpPr>
        <p:spPr>
          <a:xfrm>
            <a:off x="4246880" y="3399971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If a problem belongs in both the NP and NP-hard classes, it is NP-complete [8]. Therefore, these problems are the hardest in NP [7].</a:t>
            </a:r>
          </a:p>
        </p:txBody>
      </p:sp>
    </p:spTree>
    <p:extLst>
      <p:ext uri="{BB962C8B-B14F-4D97-AF65-F5344CB8AC3E}">
        <p14:creationId xmlns:p14="http://schemas.microsoft.com/office/powerpoint/2010/main" val="135018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34D23B-9BE1-DBE2-C4A5-F6300421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Versus Tetris with a Genetic Algorithm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DE61D3-9BE8-553D-BA1A-31E4EAB8C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4408" y="3967798"/>
            <a:ext cx="4337304" cy="165576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 Wei Xiang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Richard Wong Teck Ken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DF5810-9412-81C2-C4F4-27A75DA678EB}"/>
              </a:ext>
            </a:extLst>
          </p:cNvPr>
          <p:cNvCxnSpPr>
            <a:cxnSpLocks/>
          </p:cNvCxnSpPr>
          <p:nvPr/>
        </p:nvCxnSpPr>
        <p:spPr>
          <a:xfrm>
            <a:off x="6825026" y="3967798"/>
            <a:ext cx="0" cy="16557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EE35-6126-2AEF-0067-090A54EC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811584-5503-9E2B-5F70-F13F8518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A72158B-B66E-74EA-CF60-90E03CDE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2563320-A111-A66B-DCE8-44584DCEED7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214BF4D-9A4A-2BD3-3595-B79C08567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750E82D-939E-7E83-F6BB-0697FE81514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4678EBA2-941C-E7DA-9BE9-944C18690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8B26A6E-8871-25D7-71AC-E667D875447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81AED68-99F0-FD47-68BB-0CE3DF81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57B3014-6456-67F2-32A6-660CEAF01EA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CA922038-97C6-C5BF-E298-9ADB2FC3F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530DDEE-406A-ABC7-5396-32ACCCA84B9A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319FB3-9A8C-2FE3-CA68-9F45031AA8C5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2C92929-7861-9EB1-E45C-7CCD751DDC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0545DB-A3E0-45E3-AE87-5EF378853A08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48C9D5-5709-6F5C-603A-6BC12D65B95E}"/>
              </a:ext>
            </a:extLst>
          </p:cNvPr>
          <p:cNvSpPr txBox="1"/>
          <p:nvPr/>
        </p:nvSpPr>
        <p:spPr>
          <a:xfrm>
            <a:off x="838200" y="307505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Times New Roman" panose="02020603050405020304" pitchFamily="18" charset="0"/>
              </a:rPr>
              <a:t>P = NP</a:t>
            </a:r>
            <a:endParaRPr lang="en-MY" sz="4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6D6C5-5B0E-28CB-7F6B-EDC7997EA5CF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Classes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4A68A-A5A2-8CE7-4442-DC74AC42245E}"/>
              </a:ext>
            </a:extLst>
          </p:cNvPr>
          <p:cNvCxnSpPr>
            <a:cxnSpLocks/>
          </p:cNvCxnSpPr>
          <p:nvPr/>
        </p:nvCxnSpPr>
        <p:spPr>
          <a:xfrm flipH="1">
            <a:off x="5852160" y="3307080"/>
            <a:ext cx="71557" cy="278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194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7817D-68AE-8D22-70B8-EAFBACAE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3AD3E2-1CFC-76A9-8A5E-2762484B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0CDC336-4B21-FDB7-AE12-C0CC5BA4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0C72195-FAE1-E817-86A6-9A25B96F27E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1F53190-29CC-57CD-FF40-87213902E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38C3E00-4C8B-B64A-F7A7-46DD1B7E545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03E91C4-FD4D-4A7C-B71C-37157420A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61C385C-1AF4-B870-50C8-67956E72FB5B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C572C038-1517-9732-CF62-6B5205B3D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30B9921-23CC-1C6B-709F-BCB21AE9D61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3256FD81-EFB3-00D2-0883-23A8A34ED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EE7732A-E783-6AC8-2327-2D6596C8BA59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B8A95E-4750-1F6A-B2B5-4692CE067E6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F1BE175F-ABBB-075C-1381-EE88D1EA4D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628232-68EA-CDFA-F1E7-7719817A4C67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A9203E-94ED-1940-88F5-DCC26A409584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Look at Non-traditional Approaches?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27997-A728-71AD-E8FE-C0AFB91CCAAF}"/>
              </a:ext>
            </a:extLst>
          </p:cNvPr>
          <p:cNvSpPr txBox="1"/>
          <p:nvPr/>
        </p:nvSpPr>
        <p:spPr>
          <a:xfrm>
            <a:off x="838200" y="3065236"/>
            <a:ext cx="1044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NP-completeness implies that obtaining exact solutions are computationally intractable in a reasonable timeframe [10].</a:t>
            </a:r>
            <a:endParaRPr lang="en-MY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01E8-C6A7-84AA-BFE4-EDF471DF6075}"/>
              </a:ext>
            </a:extLst>
          </p:cNvPr>
          <p:cNvSpPr txBox="1"/>
          <p:nvPr/>
        </p:nvSpPr>
        <p:spPr>
          <a:xfrm>
            <a:off x="121920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NP-completeness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BA246-F3A1-64C5-BDB8-A2EA6F83862D}"/>
              </a:ext>
            </a:extLst>
          </p:cNvPr>
          <p:cNvSpPr txBox="1"/>
          <p:nvPr/>
        </p:nvSpPr>
        <p:spPr>
          <a:xfrm>
            <a:off x="12192000" y="2807671"/>
            <a:ext cx="104463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dirty="0"/>
              <a:t>According to [4]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Broadening set of acceptable solutions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Focus on average-case scenarios instead of worst-case scenarios.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14399532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B6D9F-FBB7-D257-43BB-E5D92AAE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48D9FD-2AF8-CC00-CB1A-2E357A39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CA8C2843-2200-A772-990C-562C6570D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4858EE5-DC35-65D2-9E3F-F253DD7FF72D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4235F78E-B7B5-80EF-CE75-E5E065A9E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D693D0B-2E93-D9ED-0AD9-16C55253758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2CD5CF0C-17BE-471F-E3E8-7EF63EBBD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BEA2C4F-D971-AA6A-6AE8-E28002181EE8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87E77C8-D491-F78C-8C6A-CB764B3F09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32DD69F-A81F-21B1-2562-26C06B8CD3C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1E5D1919-5846-40AD-28AD-B2EA2ADE9B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DAB3FA4-4606-8B50-67BC-CD3397B891A0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084D6E-9B33-E78E-08B6-7887C5020CF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C79EAB88-F3E1-E95B-CB15-A2905918CA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A8498B-5C92-5688-94DC-B4668495F578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1331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896A12-BFF6-BCE6-5625-7868B914B075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NP-completeness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9931D-F383-CC88-CD53-5ECD53BECDE8}"/>
              </a:ext>
            </a:extLst>
          </p:cNvPr>
          <p:cNvSpPr txBox="1"/>
          <p:nvPr/>
        </p:nvSpPr>
        <p:spPr>
          <a:xfrm>
            <a:off x="838200" y="2807671"/>
            <a:ext cx="104463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dirty="0"/>
              <a:t>According to [10]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Broadening set of acceptable solutions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Focus on average-case scenarios instead of worst-case scenarios.</a:t>
            </a:r>
            <a:endParaRPr lang="en-MY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C3A59-57B2-4960-849D-E1DF83269B85}"/>
              </a:ext>
            </a:extLst>
          </p:cNvPr>
          <p:cNvSpPr txBox="1"/>
          <p:nvPr/>
        </p:nvSpPr>
        <p:spPr>
          <a:xfrm>
            <a:off x="-105156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Look at Non-traditional Approaches?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12299-B5E7-87E6-5F66-87AB30405058}"/>
              </a:ext>
            </a:extLst>
          </p:cNvPr>
          <p:cNvSpPr txBox="1"/>
          <p:nvPr/>
        </p:nvSpPr>
        <p:spPr>
          <a:xfrm>
            <a:off x="-10515600" y="3065236"/>
            <a:ext cx="1044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NP-completeness implies that obtaining exact solutions are computationally intractable in a reasonable timeframe.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5750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F7F2F-79A9-BBC8-3F9C-B3BEACB1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C5964BE-BF68-B60B-4D55-1B2D838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81C74E36-9C5B-A705-F3B7-2882091B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68D8EE9-2F5F-1F97-2514-824F68E9BB5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0C7B0E0-58AD-0565-3766-926C3C293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DA90553-6600-5254-02A9-677EEE7C284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F055FD7-224A-E1BC-2304-CB2F0FAA1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8F2FB37-BB53-6905-A924-F1A4A029BEBB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F81F2EF-7337-0F05-596D-61A10CAA9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A855674-8677-2FB6-064F-D3052D71AE1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BC46017-0431-5CAB-36A3-53768CC58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2268FD2-4212-DF90-10DE-AE7E409F62A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CE1A7E-F746-BE43-7739-F525150D647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05EF34A-3B7A-F674-037D-1D4BAE9FD1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EDE227-B520-4E11-2603-53DF44B6EB7E}"/>
              </a:ext>
            </a:extLst>
          </p:cNvPr>
          <p:cNvCxnSpPr>
            <a:cxnSpLocks/>
          </p:cNvCxnSpPr>
          <p:nvPr/>
        </p:nvCxnSpPr>
        <p:spPr>
          <a:xfrm>
            <a:off x="3270044" y="768477"/>
            <a:ext cx="2800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AFD61F-7919-8F5D-C76C-3198867E81BE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being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CB388-D59D-C3ED-AB73-04B972A66F56}"/>
              </a:ext>
            </a:extLst>
          </p:cNvPr>
          <p:cNvSpPr txBox="1"/>
          <p:nvPr/>
        </p:nvSpPr>
        <p:spPr>
          <a:xfrm>
            <a:off x="838200" y="2807671"/>
            <a:ext cx="104463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MY" sz="2400" dirty="0"/>
              <a:t>[5] and [6] uses an evaluation function that is the weighted sum of several numerical features present in a Tetris game. The weights on that function are being optimised.</a:t>
            </a:r>
          </a:p>
        </p:txBody>
      </p:sp>
    </p:spTree>
    <p:extLst>
      <p:ext uri="{BB962C8B-B14F-4D97-AF65-F5344CB8AC3E}">
        <p14:creationId xmlns:p14="http://schemas.microsoft.com/office/powerpoint/2010/main" val="225388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EBC7-54E6-179F-7F5C-1384B65E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F3D1DA-F5F9-B350-CC1D-D5500897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07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CF58D65E-0202-02A5-77F8-981FCE33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55" y="-54451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7731710-1649-BC55-A200-431618BA58C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3179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671CCE13-0D0B-3B21-1C62-C9B3226F4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599FF37-BB2F-3790-E313-D15DEA51BCD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8B2F3759-5DB1-E1CD-8E69-DCC795CCC1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55" y="704661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A77110D-5A0C-A5D8-7B46-DB947A26FA9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2AF7BB4-ABD0-1AEC-6425-7F50E072A5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855" y="782422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5E61AD8-FF87-DA66-3EE7-820F76DC6EF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763338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E499F3C5-9FB9-50D6-401F-128193BB38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55" y="860715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073497-E78B-301B-D45B-B8BB0C1E728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84127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177BE0-2343-CC3E-17B3-D04814F78E9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18561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A688AFEA-F714-D13F-6EB5-F5DD5DAEED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2855" y="937645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28A142-AB1B-D5D4-35CD-01B70B8BFC06}"/>
              </a:ext>
            </a:extLst>
          </p:cNvPr>
          <p:cNvCxnSpPr>
            <a:cxnSpLocks/>
          </p:cNvCxnSpPr>
          <p:nvPr/>
        </p:nvCxnSpPr>
        <p:spPr>
          <a:xfrm>
            <a:off x="3270044" y="768477"/>
            <a:ext cx="2800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029FAF-C7BB-44C6-6BB6-EC6B6E9E30F0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A334F-0F9C-F9A6-8742-1D141ED817CE}"/>
              </a:ext>
            </a:extLst>
          </p:cNvPr>
          <p:cNvSpPr txBox="1"/>
          <p:nvPr/>
        </p:nvSpPr>
        <p:spPr>
          <a:xfrm>
            <a:off x="838200" y="2623006"/>
            <a:ext cx="104463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MY" sz="2400" dirty="0"/>
              <a:t>Individuals are identified by their weight vectors.</a:t>
            </a:r>
          </a:p>
          <a:p>
            <a:pPr algn="just"/>
            <a:r>
              <a:rPr lang="en-MY" sz="2400" dirty="0"/>
              <a:t>In [5], each individual plays singleplayer games and uses the number of rows cleared as a fitness function.</a:t>
            </a:r>
          </a:p>
          <a:p>
            <a:pPr algn="just"/>
            <a:r>
              <a:rPr lang="en-MY" sz="2400" dirty="0"/>
              <a:t>In [6], the fitness function used is an arbitrary score set by the authors.</a:t>
            </a:r>
          </a:p>
        </p:txBody>
      </p:sp>
    </p:spTree>
    <p:extLst>
      <p:ext uri="{BB962C8B-B14F-4D97-AF65-F5344CB8AC3E}">
        <p14:creationId xmlns:p14="http://schemas.microsoft.com/office/powerpoint/2010/main" val="320486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2A124-23AB-2EAA-A597-911D7E29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142446-8893-4B17-33C8-6365A064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53ABA8E-D9A2-BAA4-8935-60318251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2AC8FCA-E797-60C8-665A-9CC7449F8CA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B2F5A347-5057-2260-ECCC-CCC5A9F95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34B7BA3-C7EC-46CC-5CC7-54DAAC755F8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691CEA4-2216-C4B8-B9E7-7805A105F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0A1CF2A-ABB2-5061-5885-38AB3779500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47D763D-8626-F7BF-2B6E-3795A90DE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0065D0D-969D-57BD-FD8B-E68574F23B6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E5B1B8E-09BA-B8B3-05A9-509F1B7369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63C77E7-84F6-F950-01FE-6702C8FF336D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D1EBDA-F59F-FC9D-DEAA-2CCC8CC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88286"/>
              </p:ext>
            </p:extLst>
          </p:nvPr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146F36E2-3FE1-4FCF-42F1-49AE636171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E760-7EAE-4793-85FE-CB72731E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88A23-EE30-48B1-A366-62D01FBE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F1AA85A1-D734-E86A-CA7E-485E29B0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37F28A8-CFF1-286A-2509-39799E473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84678"/>
              </p:ext>
            </p:extLst>
          </p:nvPr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C0D03B45-D750-04BE-FD8D-C62D2684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5585801-937B-EC0A-AC9E-7A6F5E982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41971"/>
              </p:ext>
            </p:extLst>
          </p:nvPr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294A684-9C1C-AFE2-34E2-7C58FF2F7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8CAECB2-5040-CC8B-16E4-5A1FF021A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874803"/>
              </p:ext>
            </p:extLst>
          </p:nvPr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ABA5309E-19DA-32DD-3FC5-A218FE971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21DFA1-9ECA-1F93-5624-4C2B7F6A0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43850"/>
              </p:ext>
            </p:extLst>
          </p:nvPr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402ADCA7-E9C7-0740-6FD9-A08FE6D8E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C9D7A9-1548-401E-32BD-D36F434A8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14041"/>
              </p:ext>
            </p:extLst>
          </p:nvPr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C0E43B-C5B3-6148-5465-72BA538CB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67058"/>
              </p:ext>
            </p:extLst>
          </p:nvPr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D9D22DC2-97E5-EF47-CF8E-FB088C4E05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DAB307-1E68-BC8F-6818-B02CEACA9B34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BD2219-529B-2F20-10C6-9B3A8325CA4F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 Sequence Generation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A36F7-102D-0BD0-DCD6-3A05AC2A253C}"/>
              </a:ext>
            </a:extLst>
          </p:cNvPr>
          <p:cNvSpPr txBox="1"/>
          <p:nvPr/>
        </p:nvSpPr>
        <p:spPr>
          <a:xfrm>
            <a:off x="838200" y="147175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Bag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A4AFBC-69D6-CFB7-0CFB-9F4D3DCAAAC8}"/>
              </a:ext>
            </a:extLst>
          </p:cNvPr>
          <p:cNvGrpSpPr/>
          <p:nvPr/>
        </p:nvGrpSpPr>
        <p:grpSpPr>
          <a:xfrm>
            <a:off x="838200" y="2121553"/>
            <a:ext cx="10515600" cy="1177160"/>
            <a:chOff x="838200" y="2121553"/>
            <a:chExt cx="10515600" cy="11771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07B4A8-6882-EA34-44A9-3F3B4F483577}"/>
                </a:ext>
              </a:extLst>
            </p:cNvPr>
            <p:cNvGrpSpPr/>
            <p:nvPr/>
          </p:nvGrpSpPr>
          <p:grpSpPr>
            <a:xfrm>
              <a:off x="1082855" y="2528579"/>
              <a:ext cx="9927698" cy="770134"/>
              <a:chOff x="1082855" y="2528579"/>
              <a:chExt cx="9927698" cy="770134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97DEE14-F343-AD8D-D649-041E4058A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20" t="16435" r="72942" b="58599"/>
              <a:stretch/>
            </p:blipFill>
            <p:spPr bwMode="auto">
              <a:xfrm>
                <a:off x="1082855" y="2738094"/>
                <a:ext cx="1259840" cy="384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3C43566E-0473-9E36-8552-A40FBF6520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37" r="46825" b="60472"/>
              <a:stretch/>
            </p:blipFill>
            <p:spPr bwMode="auto">
              <a:xfrm>
                <a:off x="8544560" y="2609881"/>
                <a:ext cx="934720" cy="608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2D3DDE89-AA82-E946-E472-2BF53E88BE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25" r="18137" b="57808"/>
              <a:stretch/>
            </p:blipFill>
            <p:spPr bwMode="auto">
              <a:xfrm>
                <a:off x="9974232" y="2616498"/>
                <a:ext cx="1036321" cy="649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E91F1724-E6B0-D171-1964-B0B452A098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051" b="60521"/>
              <a:stretch/>
            </p:blipFill>
            <p:spPr bwMode="auto">
              <a:xfrm>
                <a:off x="2802895" y="2619571"/>
                <a:ext cx="644238" cy="607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48C9442B-E77E-33D6-6944-88CD29546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74" t="51824" r="63848"/>
              <a:stretch/>
            </p:blipFill>
            <p:spPr bwMode="auto">
              <a:xfrm>
                <a:off x="3873851" y="2528579"/>
                <a:ext cx="1158240" cy="741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09FEED01-3F60-4B6F-A330-229DB12D40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31" t="51824" r="38831"/>
              <a:stretch/>
            </p:blipFill>
            <p:spPr bwMode="auto">
              <a:xfrm>
                <a:off x="5428329" y="2557033"/>
                <a:ext cx="1036321" cy="741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BC6CA285-80EB-0351-09CD-5EFA26729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93" t="56507" r="10369"/>
              <a:stretch/>
            </p:blipFill>
            <p:spPr bwMode="auto">
              <a:xfrm>
                <a:off x="6860888" y="2574420"/>
                <a:ext cx="1188720" cy="66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89766E-C762-5A59-0878-EEB6D382F63A}"/>
                </a:ext>
              </a:extLst>
            </p:cNvPr>
            <p:cNvSpPr txBox="1"/>
            <p:nvPr/>
          </p:nvSpPr>
          <p:spPr>
            <a:xfrm>
              <a:off x="838200" y="2121553"/>
              <a:ext cx="1051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Bag 1</a:t>
              </a:r>
              <a:endParaRPr lang="en-MY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E59296-3F16-01AC-81CC-A694B293BF4D}"/>
              </a:ext>
            </a:extLst>
          </p:cNvPr>
          <p:cNvGrpSpPr/>
          <p:nvPr/>
        </p:nvGrpSpPr>
        <p:grpSpPr>
          <a:xfrm>
            <a:off x="838200" y="4415789"/>
            <a:ext cx="10515600" cy="1105137"/>
            <a:chOff x="838200" y="4415789"/>
            <a:chExt cx="10515600" cy="11051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8D24DC8-94E1-9542-1693-615148CD05B6}"/>
                </a:ext>
              </a:extLst>
            </p:cNvPr>
            <p:cNvGrpSpPr/>
            <p:nvPr/>
          </p:nvGrpSpPr>
          <p:grpSpPr>
            <a:xfrm>
              <a:off x="1082855" y="4779246"/>
              <a:ext cx="9927698" cy="741680"/>
              <a:chOff x="1082855" y="4299957"/>
              <a:chExt cx="9927698" cy="74168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C6066401-9A2B-1EFC-3A45-19756537B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20" t="16435" r="72942" b="58599"/>
              <a:stretch/>
            </p:blipFill>
            <p:spPr bwMode="auto">
              <a:xfrm>
                <a:off x="9750713" y="4509472"/>
                <a:ext cx="1259840" cy="384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E5D14123-4AC4-8717-C6DC-0B9D5B72A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37" r="46825" b="60472"/>
              <a:stretch/>
            </p:blipFill>
            <p:spPr bwMode="auto">
              <a:xfrm>
                <a:off x="8270240" y="4381259"/>
                <a:ext cx="934720" cy="608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17B92F77-6479-D90F-9FAC-E46420758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25" r="18137" b="57808"/>
              <a:stretch/>
            </p:blipFill>
            <p:spPr bwMode="auto">
              <a:xfrm>
                <a:off x="1082855" y="4387876"/>
                <a:ext cx="1036321" cy="649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B4BCA403-95F8-E00A-F741-D41E6E27D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051" b="60521"/>
              <a:stretch/>
            </p:blipFill>
            <p:spPr bwMode="auto">
              <a:xfrm>
                <a:off x="6860888" y="4390949"/>
                <a:ext cx="644238" cy="607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8DF5B751-1F19-56CF-4978-0534485BB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74" t="51824" r="63848"/>
              <a:stretch/>
            </p:blipFill>
            <p:spPr bwMode="auto">
              <a:xfrm>
                <a:off x="5209613" y="4299957"/>
                <a:ext cx="1158240" cy="741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6C55EA03-7928-0383-E5BD-C9465D8F3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31" t="51824" r="38831"/>
              <a:stretch/>
            </p:blipFill>
            <p:spPr bwMode="auto">
              <a:xfrm>
                <a:off x="2405273" y="4299957"/>
                <a:ext cx="1036321" cy="741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4A067D2F-FF0A-B625-C541-B365988D8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93" t="56507" r="10369"/>
              <a:stretch/>
            </p:blipFill>
            <p:spPr bwMode="auto">
              <a:xfrm>
                <a:off x="3634634" y="4345798"/>
                <a:ext cx="1188720" cy="66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6A08B6-4FB8-FD4D-2DC6-D8109D46BF51}"/>
                </a:ext>
              </a:extLst>
            </p:cNvPr>
            <p:cNvSpPr txBox="1"/>
            <p:nvPr/>
          </p:nvSpPr>
          <p:spPr>
            <a:xfrm>
              <a:off x="838200" y="4415789"/>
              <a:ext cx="1051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Bag 2</a:t>
              </a:r>
              <a:endParaRPr lang="en-MY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46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9EA0-C263-26F7-AE71-616C5C535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C32B01-32EC-0559-76AD-E607A688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FA58F593-B5E9-C686-0FCE-70307D29D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E7D7257-6A94-49B0-F23C-E6F7BA2DABC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ED6D79A-63D7-23C7-94F0-8E01433B8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974465D-B463-FF8B-E12E-9661B89148E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D57E2286-BBA6-7671-D0A0-8A3A2A5F1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EA9E585-0F75-848E-0C19-9C10F4BB1E28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6F391D0-B3F8-6DCE-09A5-DED12FBFE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C6DC0BF-0E74-BE26-6DDC-BE5D92DA1AF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F0A0D66C-ADE0-FB7F-BBE0-3828F24C1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CAEB357-1C0F-51CB-1D86-6CB4D1213787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938ED7-AAF4-A2FF-2B94-EA752FCBB93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C5B52F8E-F1D8-DB9A-9B8D-49D258F82D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85C1C-55B5-E60C-E332-165DB38C9462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5A5A55-E621-A99E-58E5-A7DB9F1B98C9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Dimensions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E5EBD5-C9B3-A439-62A2-6D92BD6E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21477"/>
              </p:ext>
            </p:extLst>
          </p:nvPr>
        </p:nvGraphicFramePr>
        <p:xfrm>
          <a:off x="4903205" y="1920838"/>
          <a:ext cx="2385590" cy="4437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59">
                  <a:extLst>
                    <a:ext uri="{9D8B030D-6E8A-4147-A177-3AD203B41FA5}">
                      <a16:colId xmlns:a16="http://schemas.microsoft.com/office/drawing/2014/main" val="1264025546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870332208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964380441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073397826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384377751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2352167888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2678837078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3592049512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3403701507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826217057"/>
                    </a:ext>
                  </a:extLst>
                </a:gridCol>
              </a:tblGrid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44563338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67679471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3120731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139715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0157020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23684785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64767176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2611512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3577508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91925621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7997575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77562225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7372219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3891908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8352268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50597612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80113023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46728180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51761809"/>
                  </a:ext>
                </a:extLst>
              </a:tr>
              <a:tr h="221871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66230193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F718F0-0643-4E6A-809B-59FBE5B39791}"/>
              </a:ext>
            </a:extLst>
          </p:cNvPr>
          <p:cNvCxnSpPr/>
          <p:nvPr/>
        </p:nvCxnSpPr>
        <p:spPr>
          <a:xfrm>
            <a:off x="4765040" y="1920838"/>
            <a:ext cx="0" cy="44374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FED339-8828-384F-2F98-3F99B08C5F01}"/>
              </a:ext>
            </a:extLst>
          </p:cNvPr>
          <p:cNvCxnSpPr>
            <a:cxnSpLocks/>
          </p:cNvCxnSpPr>
          <p:nvPr/>
        </p:nvCxnSpPr>
        <p:spPr>
          <a:xfrm flipH="1">
            <a:off x="4903205" y="6470018"/>
            <a:ext cx="23855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D080A5-9190-5455-9A45-9C5F77129C99}"/>
              </a:ext>
            </a:extLst>
          </p:cNvPr>
          <p:cNvSpPr txBox="1"/>
          <p:nvPr/>
        </p:nvSpPr>
        <p:spPr>
          <a:xfrm>
            <a:off x="3661676" y="3615146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  <a:endParaRPr lang="en-MY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11BCBD-D155-A1F1-EDD7-CB552119EA79}"/>
              </a:ext>
            </a:extLst>
          </p:cNvPr>
          <p:cNvSpPr txBox="1"/>
          <p:nvPr/>
        </p:nvSpPr>
        <p:spPr>
          <a:xfrm>
            <a:off x="5613400" y="6479343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  <a:endParaRPr lang="en-MY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FC8C70-F80A-EC81-6401-AF70E3BDC25A}"/>
              </a:ext>
            </a:extLst>
          </p:cNvPr>
          <p:cNvCxnSpPr>
            <a:cxnSpLocks/>
          </p:cNvCxnSpPr>
          <p:nvPr/>
        </p:nvCxnSpPr>
        <p:spPr>
          <a:xfrm>
            <a:off x="4765040" y="136144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D2FA1B-1785-DD3D-6884-B11819516B1F}"/>
              </a:ext>
            </a:extLst>
          </p:cNvPr>
          <p:cNvSpPr txBox="1"/>
          <p:nvPr/>
        </p:nvSpPr>
        <p:spPr>
          <a:xfrm>
            <a:off x="3661676" y="1460531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n-MY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5BB6605-8E9F-CEBE-2634-B3D9E950E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74922"/>
              </p:ext>
            </p:extLst>
          </p:nvPr>
        </p:nvGraphicFramePr>
        <p:xfrm>
          <a:off x="4903199" y="1400701"/>
          <a:ext cx="238559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59">
                  <a:extLst>
                    <a:ext uri="{9D8B030D-6E8A-4147-A177-3AD203B41FA5}">
                      <a16:colId xmlns:a16="http://schemas.microsoft.com/office/drawing/2014/main" val="1017284250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568564307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446445266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798376566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502278064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101922849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3308776322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3924847645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553069048"/>
                    </a:ext>
                  </a:extLst>
                </a:gridCol>
                <a:gridCol w="238559">
                  <a:extLst>
                    <a:ext uri="{9D8B030D-6E8A-4147-A177-3AD203B41FA5}">
                      <a16:colId xmlns:a16="http://schemas.microsoft.com/office/drawing/2014/main" val="135503521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552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00" dirty="0"/>
                    </a:p>
                  </a:txBody>
                  <a:tcPr marL="1985" marR="1985" marT="3266" marB="326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4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327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629E-1DEF-95FD-A063-12A5C0C50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489A5C-97BD-F626-3D89-913FC77D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D4A3B8B-793D-85B3-C45F-622AB95B5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805D911-4672-4A1F-BBC9-3CD32148EB6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C00ACF55-5893-61AD-930C-34E7CA12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5F6E84-DCB4-A25E-E892-C34C968E306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7DAE31F4-4347-024C-E3A0-11BE00260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AFA8766-5010-D935-EDE5-3A849455585A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EC31E19-3447-7A02-D404-29ABFEC78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32B5FC5-199F-CC31-8832-8791301610C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1F8F234-DDDD-2CB1-7974-5299616389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88D79CA-2DFE-8B8B-0622-59BFAF13DAF6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F9ECB-0858-067B-A54E-504288F6D9A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BC3108E9-4202-499C-32C3-C150802A32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5A1848-D3F7-E47A-C48C-52DA8EF9A304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E0F2AF-87BE-A091-97FA-4524F2E9E4A0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22C3F-8CC6-6137-77C1-FA2792E0FDAE}"/>
              </a:ext>
            </a:extLst>
          </p:cNvPr>
          <p:cNvSpPr txBox="1"/>
          <p:nvPr/>
        </p:nvSpPr>
        <p:spPr>
          <a:xfrm>
            <a:off x="838200" y="147175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Rotation System (SRS)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1B10-6FEA-E12D-209C-DA8E445C3CB0}"/>
              </a:ext>
            </a:extLst>
          </p:cNvPr>
          <p:cNvSpPr txBox="1"/>
          <p:nvPr/>
        </p:nvSpPr>
        <p:spPr>
          <a:xfrm>
            <a:off x="838200" y="2992337"/>
            <a:ext cx="104463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dirty="0"/>
              <a:t>Official Rotation System in modern Tetris games.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Allows players to do special spins.</a:t>
            </a:r>
            <a:endParaRPr lang="en-MY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495E46-731B-713F-1971-3FB8EE2169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996" y="4348984"/>
            <a:ext cx="5068007" cy="73352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24670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8F6C-DD04-6BA8-E639-48B19576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482624-7102-CB18-B39D-02D6DE0A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B26824D-CB15-5B00-0223-3422B45FD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118033A-E6A2-E3D4-7D5B-B2212CEA477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ADE926E-0FF4-6D12-DDA0-A20CFCBFE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21EA5CD-B87C-C6AA-78D5-4BE9561BB81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5A14EA5-BE26-A6CB-19E7-F821E82AC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6BC0B5A-CE36-2201-E7DC-3951605AE64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E3BB8E06-D474-D406-9C36-C568CC9F6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B82C6F4-2B4D-F0F3-86F1-16EAD4204A7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C17B2859-D446-C080-A6C4-BAEE480FBF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8DFC343-1476-ED5D-68F3-ADF7C3F6C4A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B2727E-2191-2919-8D22-C1B4C7796F6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08803FB-F5F9-7865-C54C-88F1B6F2BF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8C4CB4-FB6E-4539-504F-7CE377B616C9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F56EE8-C313-F197-3F05-C78F2AEE3DCF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99D661-5473-5CC5-8D50-1558F97A8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98693"/>
              </p:ext>
            </p:extLst>
          </p:nvPr>
        </p:nvGraphicFramePr>
        <p:xfrm>
          <a:off x="2032000" y="2500689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049531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561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Lines Cleared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Garbage 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7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8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76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2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0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96739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7F415-CAB4-D669-3E76-382C4622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F70544-F319-D603-570F-E0C0996B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CAB53288-B02A-F4B7-F1A9-1E9A6AD6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72BF6D6-FD09-04EB-1CB0-216F92752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27172"/>
              </p:ext>
            </p:extLst>
          </p:nvPr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B9003C31-CC65-5932-5F08-7FE07723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37102C3-6C96-0CE6-2731-001D35A18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44060"/>
              </p:ext>
            </p:extLst>
          </p:nvPr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9070D3A-7C22-C1B2-6A47-39EFFD713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497C4D-4761-658D-E9A6-D8178E60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804588"/>
              </p:ext>
            </p:extLst>
          </p:nvPr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9BF6053-9B7D-7155-C08F-B0AAF4837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B7BFED-EED3-B4FC-D04B-8C39D335D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851755"/>
              </p:ext>
            </p:extLst>
          </p:nvPr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82084991-ECA2-380B-96DB-62FBF46784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3B03AFE-672A-828A-DDF6-53CD095FB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76905"/>
              </p:ext>
            </p:extLst>
          </p:nvPr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832DD4-BE8A-3B50-70C3-453AF80A7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22969"/>
              </p:ext>
            </p:extLst>
          </p:nvPr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ECF5FDA-5C09-5F84-D979-31613A2D2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3615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6324-1B08-335F-C534-3D4D61B6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9EF71E-E5CB-A269-B2FA-FD968A1B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AABE54C-FBBF-5AFB-09AF-00AF136D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3DD4918-7C20-8DDA-67A3-0A335EBAD94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1904A3B-88AB-87F2-A926-38C96F5FE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BF601A1-9EC0-38B4-08A2-A33097D40E2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DF32D47B-B272-0976-DFF0-6F4E955B1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D8E855A-CCF1-A42B-9BF3-1F610DE6D2CB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5C58B51-39BD-264A-FB2C-9173230ED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9F23206-D3EF-FCC1-E95D-0E64A83BCB3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14411203-3B68-6110-ED11-AB0CC1A443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ADBE88F-88A1-0077-C9F9-296C7F6FEEE6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B75940-8ABC-7CC0-4024-D100CEA0584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9F89A61-0701-3D5E-3747-CDB4F9BF7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7B6153-5CE0-4B5B-0695-AAF6383C3223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25CF43-B74F-B5D4-9E30-665B29E45507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F3B66-FA2A-4570-0E16-0A17B271E7B7}"/>
              </a:ext>
            </a:extLst>
          </p:cNvPr>
          <p:cNvSpPr txBox="1"/>
          <p:nvPr/>
        </p:nvSpPr>
        <p:spPr>
          <a:xfrm>
            <a:off x="838200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T-Spins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9A3BD6-A425-9882-7285-9704466FC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1385"/>
              </p:ext>
            </p:extLst>
          </p:nvPr>
        </p:nvGraphicFramePr>
        <p:xfrm>
          <a:off x="5014603" y="2420288"/>
          <a:ext cx="2162793" cy="2013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931">
                  <a:extLst>
                    <a:ext uri="{9D8B030D-6E8A-4147-A177-3AD203B41FA5}">
                      <a16:colId xmlns:a16="http://schemas.microsoft.com/office/drawing/2014/main" val="2159393130"/>
                    </a:ext>
                  </a:extLst>
                </a:gridCol>
                <a:gridCol w="720931">
                  <a:extLst>
                    <a:ext uri="{9D8B030D-6E8A-4147-A177-3AD203B41FA5}">
                      <a16:colId xmlns:a16="http://schemas.microsoft.com/office/drawing/2014/main" val="871898988"/>
                    </a:ext>
                  </a:extLst>
                </a:gridCol>
                <a:gridCol w="720931">
                  <a:extLst>
                    <a:ext uri="{9D8B030D-6E8A-4147-A177-3AD203B41FA5}">
                      <a16:colId xmlns:a16="http://schemas.microsoft.com/office/drawing/2014/main" val="1696576531"/>
                    </a:ext>
                  </a:extLst>
                </a:gridCol>
              </a:tblGrid>
              <a:tr h="67112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3235198"/>
                  </a:ext>
                </a:extLst>
              </a:tr>
              <a:tr h="67112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15265"/>
                  </a:ext>
                </a:extLst>
              </a:tr>
              <a:tr h="67112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7478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32113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26995-E0F8-73FF-0BF3-7F366413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45456E-FD22-2755-5D72-40F829BE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8398024C-841E-0525-9E61-9AA5C987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D7E0605-5AA4-BAEC-4D40-7650EB26E39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4728F18-9E7D-F840-1E3F-7441F6DBE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E4C71B-2BF1-13EB-7057-35F88C27F26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010D325F-3327-690E-1DA4-FAAB9FAC0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AC3182A-E2E6-AFB3-516E-BDC9A38209DC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214A2FF0-6101-3A77-27FA-643F05AF9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DE669BE-11CB-553B-1EFB-FD71B52484F4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319D3014-7AA1-1EED-E9EE-572F37D0F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B04F410-1919-4674-30C0-05DB60AD6B63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47D4A9-B1D0-86EB-215D-B545DB4AD3F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1252BBC-9616-1A73-B4FD-865D70B84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97D7EA-F7B5-20B5-232D-6B88F6FDB0A2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720B7A-183D-420A-4C7C-99D04091491C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DB1D2-B379-2FB1-0A5E-E70C4FB19EB6}"/>
              </a:ext>
            </a:extLst>
          </p:cNvPr>
          <p:cNvSpPr txBox="1"/>
          <p:nvPr/>
        </p:nvSpPr>
        <p:spPr>
          <a:xfrm>
            <a:off x="838200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T-Spins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054FCE-8DAF-67C7-C74C-DE35BA846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171110"/>
              </p:ext>
            </p:extLst>
          </p:nvPr>
        </p:nvGraphicFramePr>
        <p:xfrm>
          <a:off x="5014603" y="2420288"/>
          <a:ext cx="2162793" cy="2013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931">
                  <a:extLst>
                    <a:ext uri="{9D8B030D-6E8A-4147-A177-3AD203B41FA5}">
                      <a16:colId xmlns:a16="http://schemas.microsoft.com/office/drawing/2014/main" val="2159393130"/>
                    </a:ext>
                  </a:extLst>
                </a:gridCol>
                <a:gridCol w="720931">
                  <a:extLst>
                    <a:ext uri="{9D8B030D-6E8A-4147-A177-3AD203B41FA5}">
                      <a16:colId xmlns:a16="http://schemas.microsoft.com/office/drawing/2014/main" val="871898988"/>
                    </a:ext>
                  </a:extLst>
                </a:gridCol>
                <a:gridCol w="720931">
                  <a:extLst>
                    <a:ext uri="{9D8B030D-6E8A-4147-A177-3AD203B41FA5}">
                      <a16:colId xmlns:a16="http://schemas.microsoft.com/office/drawing/2014/main" val="1696576531"/>
                    </a:ext>
                  </a:extLst>
                </a:gridCol>
              </a:tblGrid>
              <a:tr h="6711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35198"/>
                  </a:ext>
                </a:extLst>
              </a:tr>
              <a:tr h="67112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15265"/>
                  </a:ext>
                </a:extLst>
              </a:tr>
              <a:tr h="6711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78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21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698B-EC3F-0A41-D961-C0ADA3DC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16436F-ABF1-2354-E727-7F772A3B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14C12340-F3A0-C16A-C329-E9132C0F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12E14BD-46DC-0E0F-3418-A2274140931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C9C391E0-C8F3-20A4-451D-3E7BC8C3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A745799-3DC2-D4E4-6774-D4F335FBE30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0BC00235-5C65-1603-16AE-5E1D4E7A4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DD24BDB-EA62-C1A4-2C6F-ADFA04460FB6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8D986ED2-B429-70B8-0C92-0DF0CE436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AE03456-63AE-DD87-520A-DB8357353C8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A99A5F8-05AF-6BAD-CC0C-0B977BC6D7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1F3B097-D459-708D-4D02-262F238A6FCA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F62BC3-8B0E-AAC7-B768-18938778B175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D5B68EC0-2C54-B24C-40A5-30F88B6690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C245B5-4A65-2332-F0AC-BA967144AD25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84298A-5634-FC38-0F17-E042CF28EFC4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FAC60-EA62-6BC7-409B-FF8A543A9DE4}"/>
              </a:ext>
            </a:extLst>
          </p:cNvPr>
          <p:cNvSpPr txBox="1"/>
          <p:nvPr/>
        </p:nvSpPr>
        <p:spPr>
          <a:xfrm>
            <a:off x="838200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T-Spins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BCA82-07B7-88E7-13C2-6CF06F797F21}"/>
              </a:ext>
            </a:extLst>
          </p:cNvPr>
          <p:cNvSpPr txBox="1"/>
          <p:nvPr/>
        </p:nvSpPr>
        <p:spPr>
          <a:xfrm>
            <a:off x="838200" y="3177003"/>
            <a:ext cx="104463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sz="2400" dirty="0"/>
              <a:t>T-spins send double the lines that they clear.</a:t>
            </a:r>
          </a:p>
        </p:txBody>
      </p:sp>
    </p:spTree>
    <p:extLst>
      <p:ext uri="{BB962C8B-B14F-4D97-AF65-F5344CB8AC3E}">
        <p14:creationId xmlns:p14="http://schemas.microsoft.com/office/powerpoint/2010/main" val="83872432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9547-92CD-1BF8-D36B-56414570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1E9B1C-AEDF-718F-F74F-EF2ED1EF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0C0EBA5-644F-95E5-0890-80ABE4453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E74FFD5-4FD8-7801-F8C4-CFBBF2477B15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6035735A-D367-C289-AE16-0ACA18257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090FE7-F9D6-3383-B415-3436A676865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E711FCD-D99E-9E0E-1B84-B5B4FD818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8547BA0-FE2F-3E7F-10F3-BA5378FCC98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158BCF9-C39E-E485-6293-940649F80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D24500D-FDB4-423A-8CE2-28CEF71A26E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3E05E374-4169-BD1E-B9D1-908756A72B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203B90C-7BA2-EEE3-DD9C-E2BD1303FB45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3FFC39-5726-DDF6-D053-F368B6C4128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F628492-09DA-153B-EF5C-E6B6ABAC6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CE4E0F-470F-1556-C553-2927A89F802F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F48E9C-38EA-CE71-5B7F-63477BD4C73B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F2E77-4B58-5CF9-B72B-0F7917F552AF}"/>
              </a:ext>
            </a:extLst>
          </p:cNvPr>
          <p:cNvSpPr txBox="1"/>
          <p:nvPr/>
        </p:nvSpPr>
        <p:spPr>
          <a:xfrm>
            <a:off x="838200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Back-to-back (B2B)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F32EC-5BFA-AF83-2542-8079D47897E4}"/>
              </a:ext>
            </a:extLst>
          </p:cNvPr>
          <p:cNvSpPr txBox="1"/>
          <p:nvPr/>
        </p:nvSpPr>
        <p:spPr>
          <a:xfrm>
            <a:off x="838200" y="2807671"/>
            <a:ext cx="104463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MY" sz="2400" dirty="0"/>
              <a:t>Back-to-back encourages players to continuously play for Tetrises and T-spins.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Cumulatively adds 1 to garbage sent, e.g. performing a Tetris after 9B2B will send 4 lines (from Tetris) + 9 lines (from B2B)</a:t>
            </a:r>
          </a:p>
        </p:txBody>
      </p:sp>
    </p:spTree>
    <p:extLst>
      <p:ext uri="{BB962C8B-B14F-4D97-AF65-F5344CB8AC3E}">
        <p14:creationId xmlns:p14="http://schemas.microsoft.com/office/powerpoint/2010/main" val="100508784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41F1A-94B7-EBA3-DA99-9D5D4539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A019A08-C92E-122C-D4D2-87DE3C92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B9AFC36D-88B5-5082-25AF-3BDEF8F42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CEDD257-196F-DDCB-4ED1-A34BC5717D2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D0326C65-1F92-D4E2-F9F2-50A67372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2227016-391D-B6C7-B8E3-0BBDF7CD1DE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0D1BB3D9-91E0-FEC3-830A-362910338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F1A23DF-43A1-F8A0-31E5-CB498D8F05ED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FD64325-BE20-59B4-6043-96AD8C2F32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B3C2C2C-FB22-498B-E1A7-A2A7DA6A94D9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BB61DFC-D29A-0B7B-1589-7928E03D7D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9549885-3845-5B7F-46B2-2B4918BC849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15261D-64D6-6323-301A-F2B3C6EE6026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4352F2E6-8485-CC99-DF6F-1848A61E89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4BD72D-AB16-939A-4FE0-A986343D4D0E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B45693-1A36-E5FE-6C7B-36CAC584A7C5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64244-19B9-3C5D-C008-EB7C0F2EA9E0}"/>
              </a:ext>
            </a:extLst>
          </p:cNvPr>
          <p:cNvSpPr txBox="1"/>
          <p:nvPr/>
        </p:nvSpPr>
        <p:spPr>
          <a:xfrm>
            <a:off x="838195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Combos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8F988E-70CC-3419-94E7-02D07088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730538"/>
              </p:ext>
            </p:extLst>
          </p:nvPr>
        </p:nvGraphicFramePr>
        <p:xfrm>
          <a:off x="838195" y="3172471"/>
          <a:ext cx="1060892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9780">
                  <a:extLst>
                    <a:ext uri="{9D8B030D-6E8A-4147-A177-3AD203B41FA5}">
                      <a16:colId xmlns:a16="http://schemas.microsoft.com/office/drawing/2014/main" val="1792868608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2926680511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3047793913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1337316110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1313998760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3161861888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1164813239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2782571005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2778659812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2220058782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2297490722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3686396276"/>
                    </a:ext>
                  </a:extLst>
                </a:gridCol>
                <a:gridCol w="713262">
                  <a:extLst>
                    <a:ext uri="{9D8B030D-6E8A-4147-A177-3AD203B41FA5}">
                      <a16:colId xmlns:a16="http://schemas.microsoft.com/office/drawing/2014/main" val="1556946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Combo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19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Additional Garbage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8735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1EC60-E64F-8013-C21F-2E49A03AD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E79B3E-F52C-1E24-79B6-D82F13BE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7B51652B-4351-3042-8C3F-902137B0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88388AE-521B-20C5-0CF6-27BAAC026B5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DCD66AF1-B9BB-74E3-DB6C-78F7AD51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86121DC-AFC3-3DDD-946D-55426853DB7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510A6A3-56D0-9A42-761E-C6D262319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AF36456-BA0C-82B9-F859-C58A9286AB3A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26F8CEB-8324-A726-9335-7CAB4EC99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49C622D-1803-75AB-F6C6-B1FD9489B19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BD9FCE8-7DA6-428C-F907-75679826A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E4CC5F4-D704-D2F4-B65F-49176117E589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A43A99-5307-A95E-00D5-47BE23AB1F4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8959F277-146C-D594-5092-66ECAA113D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E2AE89-A125-8DE4-A7E8-790A32C8D2CA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464EEE-E926-9981-7F9E-FDB14160181A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D88FC-A085-2B4A-A1F7-832AC59F31C9}"/>
              </a:ext>
            </a:extLst>
          </p:cNvPr>
          <p:cNvSpPr txBox="1"/>
          <p:nvPr/>
        </p:nvSpPr>
        <p:spPr>
          <a:xfrm>
            <a:off x="838195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Perfect Clears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01D9-4A11-C2C8-C0B9-7780F10B9B05}"/>
              </a:ext>
            </a:extLst>
          </p:cNvPr>
          <p:cNvSpPr txBox="1"/>
          <p:nvPr/>
        </p:nvSpPr>
        <p:spPr>
          <a:xfrm>
            <a:off x="838200" y="3177003"/>
            <a:ext cx="104463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sz="2400" dirty="0"/>
              <a:t>Clearing the whole matrix sends 6 lines.</a:t>
            </a:r>
          </a:p>
        </p:txBody>
      </p:sp>
    </p:spTree>
    <p:extLst>
      <p:ext uri="{BB962C8B-B14F-4D97-AF65-F5344CB8AC3E}">
        <p14:creationId xmlns:p14="http://schemas.microsoft.com/office/powerpoint/2010/main" val="3441125073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1C78-B71A-BD11-A564-9B00297D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5ED7BC-F0A6-9DAB-2D99-500BB215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F830B935-616E-0F14-D134-B0A1E734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8C79E13-4689-5EF2-596C-3E716914866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B240F3CB-64C7-422E-C773-6373CD3F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14C5482-FB33-578C-F998-BFE5DF79931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BBBD249-0E92-321E-D3EE-F085FB872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2AF6F96-A22C-133A-9E57-1290D38B231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72DA452-1983-5663-B134-5F30F1149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54FD2FB-C44C-B818-AC27-D8DAFCB2ED5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41D388D-1855-E32E-AD46-A3C09D84C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1AC8420-F0A1-0337-A2C0-DCC7E23A7AD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568458-23AF-C44C-BBD7-8D55B8EC4B3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0420D74-DD32-F4C0-DCC8-984C5CE827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1AED79-C6D6-4836-26A4-7DD6A5E722EC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F5921C-2BEB-9C28-8488-64164D8ED133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3EA83-69B3-A511-2B38-E9DA537DE01C}"/>
              </a:ext>
            </a:extLst>
          </p:cNvPr>
          <p:cNvSpPr txBox="1"/>
          <p:nvPr/>
        </p:nvSpPr>
        <p:spPr>
          <a:xfrm>
            <a:off x="838195" y="1471754"/>
            <a:ext cx="272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Stored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B6998-D972-205D-77FE-4B10FA67B0A1}"/>
              </a:ext>
            </a:extLst>
          </p:cNvPr>
          <p:cNvSpPr txBox="1"/>
          <p:nvPr/>
        </p:nvSpPr>
        <p:spPr>
          <a:xfrm>
            <a:off x="838200" y="2141177"/>
            <a:ext cx="104463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sz="2400" dirty="0"/>
              <a:t>System that prevents garbage from spawning in player’s board as long as lines are being cleared. Players can cancelled stored attacks.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E472F-2D5A-122D-EB6B-1856BF63DE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018" y="3296884"/>
            <a:ext cx="4039164" cy="27816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383955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19B4B-6663-443F-2879-8318D68F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AD5BEE-EC7C-652E-EE13-EA93BEC8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C72AFC1B-DC8E-CB3E-6900-DC00851E2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E9673C5-B00C-9DAF-9F19-78D09D7BB887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57BC4DC-6CE6-74D4-8CE1-D46C2EEF7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95304E1-9D11-C33A-B913-4767C2189E9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EED7525-762B-64FB-AFBF-AE64F82AC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815F8D0-6D5A-D9F8-2A04-36686924F5F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087F151-9C80-2A59-C91A-05F9378C1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3157194-E4BF-1693-973E-F39B093AFC5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73BA96E5-3F62-F917-559E-798563799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AB3975A-62CF-3D55-63C7-8932DBCA2497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6893BD-595B-F41F-4B92-4A41F6EBF94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B994733-7164-D649-FDAA-5ACE7FAA4B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E4D389-813F-0658-E44D-F1948CC220DB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2CC05C-F1B3-41B7-B0A8-35A47352EA3A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70532-A2B6-DC95-643D-36C0789A69EE}"/>
              </a:ext>
            </a:extLst>
          </p:cNvPr>
          <p:cNvSpPr txBox="1"/>
          <p:nvPr/>
        </p:nvSpPr>
        <p:spPr>
          <a:xfrm>
            <a:off x="838200" y="2623006"/>
            <a:ext cx="104463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MY" sz="2400" dirty="0"/>
              <a:t>No gravity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Focused on quality of decisions being made, not the speed at which it is being made.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Allows players to think before placing pieces.</a:t>
            </a:r>
          </a:p>
        </p:txBody>
      </p:sp>
    </p:spTree>
    <p:extLst>
      <p:ext uri="{BB962C8B-B14F-4D97-AF65-F5344CB8AC3E}">
        <p14:creationId xmlns:p14="http://schemas.microsoft.com/office/powerpoint/2010/main" val="90043694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5117A-E013-09DD-EF50-5D962ADB6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5AB4CF-CB66-3C60-D3AC-0E01D55F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95495B3A-6DCF-C9F9-C032-7D9ECEAF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542AD90-E2D0-EF9B-16E3-AF6A5E914C1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ED482081-FF9E-D936-895C-80065FCC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C55FE8A-D9A9-EAE1-5DB3-6C9C1DFAE0D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62D0990-D951-697B-6F8C-153D2B154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1AA05C1-C384-AB0D-4C33-C1736FD65E9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265325FA-84C2-9D73-F498-72CFA29416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D8735AD-5070-127D-9A43-075DCDA75C8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F031A484-BECC-2D2E-9DCD-F8FF898E76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08CE67E-E8A8-2051-24BF-26AE59FC03C6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81CAB7-F118-A36C-8F28-A0508EC5691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16BCAB77-0573-71C5-2EA7-50EA863575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7DA039-0EA0-3E22-5121-6FB46581B420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336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0DB4E-1C87-40B4-5037-55CC06B04F21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65109-B9E6-8AAA-3153-14E680F0B90D}"/>
              </a:ext>
            </a:extLst>
          </p:cNvPr>
          <p:cNvSpPr txBox="1"/>
          <p:nvPr/>
        </p:nvSpPr>
        <p:spPr>
          <a:xfrm>
            <a:off x="838200" y="1610348"/>
            <a:ext cx="104463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MY" sz="2400" dirty="0"/>
              <a:t>Hold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Allow player to swap out current piece with held piece.</a:t>
            </a:r>
          </a:p>
          <a:p>
            <a:pPr algn="just"/>
            <a:r>
              <a:rPr lang="en-MY" sz="2400" dirty="0"/>
              <a:t>5 piece lookahead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Allow players to plan 5 pieces ahead.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F9A1F-4E0C-E5B1-5F8E-5953497962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9486" y="3239600"/>
            <a:ext cx="3162741" cy="3477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992ED4-7D81-7FEE-F13E-DD48256131F8}"/>
              </a:ext>
            </a:extLst>
          </p:cNvPr>
          <p:cNvSpPr/>
          <p:nvPr/>
        </p:nvSpPr>
        <p:spPr>
          <a:xfrm>
            <a:off x="4499430" y="3592945"/>
            <a:ext cx="543626" cy="460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63169-0E7B-C54A-9836-DC0317E8D3FD}"/>
              </a:ext>
            </a:extLst>
          </p:cNvPr>
          <p:cNvSpPr/>
          <p:nvPr/>
        </p:nvSpPr>
        <p:spPr>
          <a:xfrm>
            <a:off x="6650182" y="3585632"/>
            <a:ext cx="688110" cy="21501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9056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48BBD-9D52-7580-3E15-DA53996C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339FE7-040B-3FFD-A4C5-8F4C3995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E4E2DE2C-6BDD-7A6B-742D-967587D8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3A1E120-151D-7DF6-FFFD-943071E2B08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45DD5A36-3A93-1E6D-54A0-3279A7A8C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5029F0-0C4E-FC4C-497B-91065FE27E7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37EADAB-9463-4B44-967E-C0EEF9828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A4CE88F-3D69-5ADC-1981-0786FF187CCC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4C8817A-630F-A29A-2B7A-23D92ACF0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B7783C1-F22F-1939-C77E-07548776E944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E122BA70-B09C-97BF-56C2-CABA908BC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C5C2281-91D0-9C25-59FC-39916EC13C3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1939F6-9B5E-799E-2A4E-62C12BF64B3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365C9E78-3298-7EE6-0C7E-0E9058468B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D57D37-EB13-672A-25CA-6AF41ED301E6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65E860-66CD-82EC-B125-CC08C52F3013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31320-50DD-4882-9E51-3B4B3CBAE386}"/>
              </a:ext>
            </a:extLst>
          </p:cNvPr>
          <p:cNvSpPr txBox="1"/>
          <p:nvPr/>
        </p:nvSpPr>
        <p:spPr>
          <a:xfrm>
            <a:off x="902854" y="1581150"/>
            <a:ext cx="103816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Bot behaviour is determined by a weighted feature evaluation function. The following are the considered features: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Pile height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Hole count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Column transitions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Row transitions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Hole depth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Cumulative well depth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Row holes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Line clears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Attack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400" dirty="0"/>
              <a:t>Back-to-back (B2B)</a:t>
            </a:r>
          </a:p>
        </p:txBody>
      </p:sp>
    </p:spTree>
    <p:extLst>
      <p:ext uri="{BB962C8B-B14F-4D97-AF65-F5344CB8AC3E}">
        <p14:creationId xmlns:p14="http://schemas.microsoft.com/office/powerpoint/2010/main" val="275719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D1D9-24CD-AFCB-C281-D9946305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2BF273-4C21-5F14-1D91-AAB0CEEA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7A398EAA-21AB-F96A-AC88-C0AB0151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850CB7B-CB42-B37E-9909-4DA68E3D6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79635"/>
              </p:ext>
            </p:extLst>
          </p:nvPr>
        </p:nvGraphicFramePr>
        <p:xfrm>
          <a:off x="1708729" y="16916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E87BF76-0614-49A0-263B-9AE9E6B3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11E5843-03EE-8072-C67C-B32EC5CDD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67446"/>
              </p:ext>
            </p:extLst>
          </p:nvPr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D5F44756-8B1D-72DD-6291-799F06F7A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823458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65F2258-071D-1232-3FAE-988B798BE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88078"/>
              </p:ext>
            </p:extLst>
          </p:nvPr>
        </p:nvGraphicFramePr>
        <p:xfrm>
          <a:off x="1713345" y="763484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BB91F72-5F95-C1E3-C1EB-AFFDDCE24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8005154-62B6-F47B-2880-8A2794784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11054"/>
              </p:ext>
            </p:extLst>
          </p:nvPr>
        </p:nvGraphicFramePr>
        <p:xfrm>
          <a:off x="1713344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F552A699-DB3A-CD55-8123-117B253CD1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9384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162946C-4EBF-ED82-F56A-40C0B47B4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91249"/>
              </p:ext>
            </p:extLst>
          </p:nvPr>
        </p:nvGraphicFramePr>
        <p:xfrm>
          <a:off x="1713343" y="918960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CB35AF-81C9-8447-8150-3FC908FD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450844"/>
              </p:ext>
            </p:extLst>
          </p:nvPr>
        </p:nvGraphicFramePr>
        <p:xfrm>
          <a:off x="1708729" y="996245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00D4720C-9527-86E8-17A3-2104E07F9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10153298"/>
            <a:ext cx="360000" cy="36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4319A-2BFB-33E0-C4BA-B7AEED5A119A}"/>
              </a:ext>
            </a:extLst>
          </p:cNvPr>
          <p:cNvCxnSpPr>
            <a:cxnSpLocks/>
          </p:cNvCxnSpPr>
          <p:nvPr/>
        </p:nvCxnSpPr>
        <p:spPr>
          <a:xfrm>
            <a:off x="1799463" y="768477"/>
            <a:ext cx="7913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CF41F4-6FD4-A9B6-9FC2-9A5598F2BEF0}"/>
              </a:ext>
            </a:extLst>
          </p:cNvPr>
          <p:cNvSpPr txBox="1"/>
          <p:nvPr/>
        </p:nvSpPr>
        <p:spPr>
          <a:xfrm>
            <a:off x="838200" y="23064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NP-complete problems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 [1]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Scheduling [2]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Diagnosis [3]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Tetris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26451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294A-723F-DE80-ED98-412C6070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B003C1-6658-4A94-7811-C14171A4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D5C213C-B2C2-B81C-6A13-E7CF74D24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0978B18-BB8D-1169-87AE-0483FDAED36D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41DDE833-59AB-1BBD-CCDE-F73A51E97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B9E4733-1600-24E5-5530-43128B98193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7EA3D97-0705-7F47-D488-3E6DF773E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E4A2A71-DF7B-FEEE-1645-03D62C62BFD4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87B610D7-700E-D3D2-08E5-9E2ACE581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1EDB908-569E-DB80-37F7-2F366973B78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C7CEC2F8-D608-E310-72C3-3D1479AA2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21782A3-E068-0EEE-FFEA-6F3917AC7ED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570383-A259-2877-BC77-7AD8D2F6F80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1DC80FD-61E3-4CE2-0E70-370A0DF7C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BF5686-4129-B2E1-CA50-964628CB0D3C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30F228-005B-56E6-BF2F-756670C3C025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23501-F48F-01F8-41DF-CF47C0290568}"/>
              </a:ext>
            </a:extLst>
          </p:cNvPr>
          <p:cNvSpPr txBox="1"/>
          <p:nvPr/>
        </p:nvSpPr>
        <p:spPr>
          <a:xfrm>
            <a:off x="902854" y="1581150"/>
            <a:ext cx="1038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Each individual in the population is represented by a weight vector, with each weight corresponding to one of the features. Weights are limited to be within the range of -1 to 1.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58E7F1-FA5D-DD9B-F2F6-112CBFECD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33346"/>
              </p:ext>
            </p:extLst>
          </p:nvPr>
        </p:nvGraphicFramePr>
        <p:xfrm>
          <a:off x="2029690" y="3211259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18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C6FA1-D330-FEA6-2A5E-F6765AC0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F878A2-C0A1-7434-C2FF-87473DD4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B384F72E-4C00-D5AF-C995-13FEB341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E7DACCF-43D3-B4B5-86EF-D819BBEDDE4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CD899A5-7998-5B09-C8B4-EEBB2834A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B7D7099-AE9F-6AA2-350B-793D2923EEB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2327FBE1-4A6A-2A2D-30B9-DEFED47EF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6F324AB-90E3-A849-A434-6BF760F47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11634"/>
              </p:ext>
            </p:extLst>
          </p:nvPr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C2FC3C7-3B9B-ED62-CCEF-7CD96CFC1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875792B-B9AB-02AC-3568-EBFCF42442F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90EC7948-C4A4-4188-F4DB-9BB445450A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656432E-ECE2-1BA9-5388-4B028CA5E6ED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6AAF66-1D36-2B42-0AE5-D9014EBBD4A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FB10561D-B720-7762-990D-1F046100A1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44EB40-F216-9086-A595-A215E6994578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E04F46C-310F-5938-69DF-C77107C46826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EED7A-E5C8-DC8C-B586-DA8CEF6A52B9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3C920-8F87-14E3-6E46-F7FB281C6B24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9B9E7-B9B9-428A-C505-00A9EBB78068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67563-911A-2A1B-8D87-0FF27AB5B2E0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160A48-6EA9-3BE1-5A74-79B04AC95A77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2014B0E-6061-42A1-0E3E-8A03E50F861A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EB2FDD-3BE9-FEEB-B91E-DAF3A9707F51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1103AA-8B3C-39AB-BF13-0DD17FCD4D2A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2C914B-4F0B-9F9C-9D35-6ABA792D06A3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345551-F673-0AE6-4A93-074DCF93903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320578-D380-FD7E-4253-6D7728684C3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7C06A1-545C-E747-32A1-E5428E929F7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A0D925-C353-A49F-72AE-0E4977A596D1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56491B-C80E-0BB7-6199-00834FE7F0CA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36AF088-10A1-A020-9E51-B230F7FB76E9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FEA6D21-F49B-94BC-F317-E776FE1D4595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2028C-CB5A-BDA4-B6BA-B01E916B612F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33981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CFC5-C9AC-A867-3413-94F751DD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64E118B-337F-7F83-02CD-396718EA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BA9EB1B-3F7F-CA09-7EF0-C78AFC54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FF1BED6-1F9A-03D0-C99A-AEFF2047354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EF425A9-1BE1-387C-6660-3E35D166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2D968B9-9A72-6E36-7B36-1B37F016B44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937AA82F-C0C4-62D0-E765-0C16C64E1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41ED3C5-6A02-834E-5AFF-1D7765BDC4E7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CD1E89D-44A1-C438-2865-7329C7B36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C3C0AF2-2EAE-C70C-E9E6-615735054CF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72A0F50-45FF-5698-077F-A490BF7BB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5635215-0A0F-4061-F087-259C95914D0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E1CFBB-9028-E420-9ED6-EE48C0AA8FA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8F1F994F-71C1-52DA-6792-C4F177E0C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98A683-65B2-DB4E-1984-A244617A80C8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84A3D85-C220-C926-3AEA-E671F80D030F}"/>
              </a:ext>
            </a:extLst>
          </p:cNvPr>
          <p:cNvSpPr/>
          <p:nvPr/>
        </p:nvSpPr>
        <p:spPr>
          <a:xfrm>
            <a:off x="902855" y="96588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6307-8AA8-4CF3-ED43-EC6D705FA85C}"/>
              </a:ext>
            </a:extLst>
          </p:cNvPr>
          <p:cNvSpPr txBox="1"/>
          <p:nvPr/>
        </p:nvSpPr>
        <p:spPr>
          <a:xfrm>
            <a:off x="1171575" y="3105835"/>
            <a:ext cx="1011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Population size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Generates random weights.</a:t>
            </a:r>
          </a:p>
        </p:txBody>
      </p:sp>
    </p:spTree>
    <p:extLst>
      <p:ext uri="{BB962C8B-B14F-4D97-AF65-F5344CB8AC3E}">
        <p14:creationId xmlns:p14="http://schemas.microsoft.com/office/powerpoint/2010/main" val="273761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D9731-8B9A-680A-5E6F-FC80F83A1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79E1E1-5091-FB5A-914E-5FE63C68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FB3FB92-235A-FF8D-AE8F-A8953519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0AF3AB9-62CE-4E07-072C-A482FB8D8FD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381DE56-C4EA-8F29-C7C5-BB9B0C959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3DB8F4F-58BE-B362-82F8-339681C1DC7D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EE25EA66-52E7-31B7-2126-3BA3BB78C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AA9CDDF-EAD5-8613-6C2C-939AD8CBF17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447543D-9702-9D05-30E1-40F47F339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943D912-9735-B437-FFE2-8AAF0CFAB4F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08D43AE2-FAFE-82B9-9F2B-68B34695B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1ECA35C-6A53-5E81-D74A-EC1BB0D5873E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503AE6-9EA7-C7D9-1335-9256A625E9F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35B82E0F-6BB1-6699-E27C-2B3658D7A8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CD4807-C684-2ED8-CF7C-5DD32DDD8E88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A186EE-274B-A0A6-D9FC-8A85F1B12121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D3CC6-F92F-F07E-C0CC-7F7799AB5F93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DEB7B6-EE3E-5BD0-D391-F805238BBB3F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44BB8-26FB-5229-914C-57C1DCACAB80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F52C85-FD6B-55D7-7ADB-53EC42323E30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620BB-4D8C-9F15-63E8-743E03DD19C9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B86BEA1-C9B6-35FB-C103-3E9A66FBA35D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371E28-1034-3C62-A34B-9FCB28BE0CD5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28CDFC-B9E0-0BC4-B021-47C2DFBFEF0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8CA45B-7730-B3DC-366C-5509AEAFB93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1BF9F8-4EE2-9ED7-AA44-5ECD809325FD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71AEC7-98EC-7B0D-DE4B-6DC9E3F5C2CA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B194FD-49CB-35C9-506E-E5370502F31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CB71AD-D6BC-4724-571E-DF2999208741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DF4CA2-7486-5580-9C17-7AD2B4D3CBBC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4DED997-873E-C3CF-87C2-203ACFC1FE30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D5A18D1-5A1C-49F3-16BA-282D5845BB99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0CCBCC-00BB-FDF4-5E77-B2776787DCB5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57892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30E2F-E45A-1099-0CB4-C45C1EBE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3E5F0E-9223-BDF1-6564-AAF6A50B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70C1202-08C4-CE21-554A-F2E77E49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D387F63-4214-FABC-81EA-BD5BB1779C4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7804A071-BC23-6606-5620-CAED25155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9F3B239-2B8C-F1CD-FB2A-91CEB867409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3F8AB07-7B15-B279-8BD9-538A62D9C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C7DA8EF-3325-81D0-0C6A-DD481E5AF43C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9F1DD73-60A3-0F85-0089-FC7FE0856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E685179-A367-C23A-EE07-A17C536A9DC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980DBFE3-EAFD-539D-4AE9-BE5227EE9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7870C11-87F8-3C58-E64E-6E26F53B3650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E10C34-D1CE-1637-AC28-4117E0BA6B3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35E67A27-796C-3109-B2C2-81B7A644B6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4E5868-40F0-F25C-D727-8ABE7BC618D5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CB64AFE-80A0-8387-73BE-B7AA67F5D808}"/>
              </a:ext>
            </a:extLst>
          </p:cNvPr>
          <p:cNvSpPr/>
          <p:nvPr/>
        </p:nvSpPr>
        <p:spPr>
          <a:xfrm>
            <a:off x="903600" y="964800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007152-C05B-C060-9EAA-D7D77B54F12B}"/>
              </a:ext>
            </a:extLst>
          </p:cNvPr>
          <p:cNvGrpSpPr/>
          <p:nvPr/>
        </p:nvGrpSpPr>
        <p:grpSpPr>
          <a:xfrm>
            <a:off x="1171575" y="2842139"/>
            <a:ext cx="10112953" cy="1173722"/>
            <a:chOff x="1171575" y="2647950"/>
            <a:chExt cx="10112953" cy="1173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B4EC245-281B-9C7C-57F6-5CA797D3F311}"/>
                    </a:ext>
                  </a:extLst>
                </p:cNvPr>
                <p:cNvSpPr txBox="1"/>
                <p:nvPr/>
              </p:nvSpPr>
              <p:spPr>
                <a:xfrm>
                  <a:off x="2153863" y="3429000"/>
                  <a:ext cx="7884274" cy="392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𝑊𝑖𝑛𝑟𝑎𝑡𝑒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𝐴𝑡𝑡𝑎𝑐𝑘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</m:oMath>
                  </a14:m>
                  <a:r>
                    <a:rPr lang="en-GB" dirty="0"/>
                    <a:t> 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𝑃𝑖𝑒𝑐𝑒𝑠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𝑃𝑖𝑒𝑐𝑒𝑠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𝑃𝑙𝑎𝑐𝑒𝑑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B4EC245-281B-9C7C-57F6-5CA797D3F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863" y="3429000"/>
                  <a:ext cx="7884274" cy="392672"/>
                </a:xfrm>
                <a:prstGeom prst="rect">
                  <a:avLst/>
                </a:prstGeom>
                <a:blipFill>
                  <a:blip r:embed="rId14"/>
                  <a:stretch>
                    <a:fillRect l="-1082" t="-6154" r="-7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3955-3CC7-D0DF-89AD-9298C2DA1CC8}"/>
                </a:ext>
              </a:extLst>
            </p:cNvPr>
            <p:cNvSpPr txBox="1"/>
            <p:nvPr/>
          </p:nvSpPr>
          <p:spPr>
            <a:xfrm>
              <a:off x="1171575" y="2647950"/>
              <a:ext cx="10112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Let each individual play against its peers with a maximum piece limit.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Fitness calculated with equation below.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2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8267-F2B1-599B-9F36-6F738D9A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71F0E0-E352-C43C-D8EA-8996D015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FACFA54-6C89-AD05-505E-EFD6FE99A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04F7C91-BF0E-6DC2-9DC1-9269795B3E3D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A1600BE-0345-7B4C-F95D-2BBD42372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F2ADB1-348B-24FB-3F5D-90194973F4F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FAC5143E-DBD6-3CA4-B5C8-8B9CCA6B1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6CFAD38-9362-D88D-6497-99284F0FB82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B61906C7-F874-1761-E29E-F90A7B096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C32A531-CF42-482F-F452-00B109D5CFA4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8588BC78-BA9F-8AB4-35E4-BD0048782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D213CA8-686A-F0D8-250A-D32F5D2CC62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33FBE3-FA3F-BB37-4266-08E4AE2E871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84BE85F3-1490-AACF-A1CA-49C98F9050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FF09B7-CC0E-398A-2190-B4E7BC0B1FFA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925F35C-9739-E0E7-21AA-2C1BFBFFA963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4DAED-0187-2818-954D-316119077CC6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095DC7-B329-0B70-777E-736F69020C01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384B8-6B90-8F91-3A3E-82EF1132F17C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BB2EF7-8450-AA54-F0E4-BA1F81EDDD00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E59FF7-6D35-D177-C1D8-29512BC516C9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BE123734-40F1-C5B6-05D8-20AC0412178A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A25E-BB91-FCC2-A9B4-1189B531C6BF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D1279F-C7D9-2EDE-13EA-9C51B04C35E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F1CF23-2766-4D16-A16C-B16AC921FC71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53C8FE-2F31-9F97-0F8A-1F899821C92F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65FEC7-1186-70AE-5B59-B3EAC38B329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CE5C38-E317-C2B9-3C4B-BEF8BED9706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40B539-C328-D5A9-A0F3-9A9A1D4999FC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B8CAA7-FE28-C982-EDA4-188EB27DCC6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750395C-7ADB-A447-2DEA-56F787133B54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F1E3FE1-735B-CBDF-AA27-6ED139C2CA45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243355-B8C5-9F94-98CE-13593544DE88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342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C2E9D-7D63-E105-E1C8-20DE9D09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788612-8C04-5BC9-85A0-0BC164E7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9334CA56-ABBA-F550-E572-251EE3E56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CFCA18C-77EE-EA07-2DB7-3B768D45C96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A7B2834-A94B-4AE9-C3E6-918418FF1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F06A8F5-ABB1-3C5A-9F88-BB6EE7F5899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7CC2AA8E-3234-E900-01E0-C49CE32F1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AF1EB8D-3D82-F4B9-0C74-88187C3A7C2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F14AFD2-27B8-1389-6A3A-1FDB00E8D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0255F2A-0496-A913-4102-EE79CD4B60A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0D2AFCA5-754B-C777-6A97-C2D51220D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43CF2FE-BD22-01E0-0E1D-FBDF02FED763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8957B4-D9AA-10F8-3063-AD223175BCC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6E2D4E3-A9BB-8463-60A5-B3021ED534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B07B0C-F609-2A48-813D-5465198C9AF5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233E5-9207-6C49-912A-E15CAADFD6CF}"/>
              </a:ext>
            </a:extLst>
          </p:cNvPr>
          <p:cNvSpPr/>
          <p:nvPr/>
        </p:nvSpPr>
        <p:spPr>
          <a:xfrm>
            <a:off x="903600" y="964800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6EEF3-D216-034A-8C37-689130BA9657}"/>
              </a:ext>
            </a:extLst>
          </p:cNvPr>
          <p:cNvSpPr txBox="1"/>
          <p:nvPr/>
        </p:nvSpPr>
        <p:spPr>
          <a:xfrm>
            <a:off x="902855" y="1893787"/>
            <a:ext cx="1002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Rank-based selection.</a:t>
            </a:r>
          </a:p>
          <a:p>
            <a:r>
              <a:rPr lang="en-GB" dirty="0"/>
              <a:t>Example: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266D20-EC24-A95D-21B4-892F122FB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66805"/>
              </p:ext>
            </p:extLst>
          </p:nvPr>
        </p:nvGraphicFramePr>
        <p:xfrm>
          <a:off x="1708729" y="2847944"/>
          <a:ext cx="812800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525887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4630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26086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9179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2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56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9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3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880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FC995-8830-6904-B14B-18B757D7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B284C55-C852-43AB-CAE3-F235FE9D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7C04D2EB-9B24-C6B7-929A-26E9C7FE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1B5B84D-14CE-D0A2-322C-8E48F964167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7DB0C9B-86E5-CF5C-2011-8C2B8371E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1111D42-FAF9-4651-7B8D-05669464033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5F90EE41-4841-0204-107C-90FC79B2A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649B2CF-C334-865B-B935-F61FB564EA2C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6BC338BF-8D63-8895-90A0-9BBAD5C8C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11730C-C8E0-2A3E-E4E1-BB2989804BD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82342A78-E9F3-399E-23B3-C66816C285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2701B7C-4C3F-15B7-1CB8-39A0FAF4B6B9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81378C-341F-48D7-8E7F-2EB4995517A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DC93FF6-793A-C02F-39EC-F1F7842C0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F732AE-EF96-9003-E899-8233AFE0B304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333B080-3FAF-CF9C-1F03-1B8F5AFA2952}"/>
              </a:ext>
            </a:extLst>
          </p:cNvPr>
          <p:cNvSpPr/>
          <p:nvPr/>
        </p:nvSpPr>
        <p:spPr>
          <a:xfrm>
            <a:off x="903600" y="964800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7F5F-D1CC-9ED3-34A0-4B0235DACD01}"/>
              </a:ext>
            </a:extLst>
          </p:cNvPr>
          <p:cNvSpPr txBox="1"/>
          <p:nvPr/>
        </p:nvSpPr>
        <p:spPr>
          <a:xfrm>
            <a:off x="902855" y="1893787"/>
            <a:ext cx="1002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Rank-based selection.</a:t>
            </a:r>
          </a:p>
          <a:p>
            <a:r>
              <a:rPr lang="en-GB" dirty="0"/>
              <a:t>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B897F-7B65-3A17-BC0B-EE57F4CFB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8389" y="2070985"/>
            <a:ext cx="3806139" cy="365784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9CC463-6014-15C2-E066-B2E5027B3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55914"/>
              </p:ext>
            </p:extLst>
          </p:nvPr>
        </p:nvGraphicFramePr>
        <p:xfrm>
          <a:off x="902855" y="2689109"/>
          <a:ext cx="406400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856068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6378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9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36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4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2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1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3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0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5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D280-6291-CDBB-1814-1FC6305F5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DD1AEF-832A-DADD-4579-E69096EB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8E0EF47-FD23-A073-DC99-68D4D6DC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4F435B3-207B-00CB-0DAF-520859A8422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4A99FC2-FD7D-E3C5-5E55-25ECF5C7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A4A5D3D-CB87-3CD4-E8D2-4A7A728D288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3CD571A-FDCD-EBE0-9F71-D7191AAEB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2DE05C-D973-143E-D75B-83AC34476AD3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66A8EA15-6AF0-CBD5-4375-853C660A0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5617D79-8FF6-B3E6-5BD5-5B32875797D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5B12806-0488-F4CA-B44D-260E86A9E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BBC50C8-3AA1-9AF6-73F0-E58DF95D8CB5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179219-5C20-DF6B-4010-AACC14B5EDF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A2003D9F-C184-9D91-24B3-A80E7FD29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46F34A-2101-F520-0918-DDB1CEEF3C94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C1B6AAF-10E7-5533-9EF2-603964BF1709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588DEB-7926-D8BB-EF39-FA61B9AC1F93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C7A60-8B6A-F081-1DAB-D460E3ABA3D1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F4AFD-0FED-176A-E1D4-1473101D7B84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A71973-7434-7BF5-F479-75807B1408F5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7FCD8A-DA22-D1B5-A13F-07619E536F10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4E3963-E921-34E5-093E-250B60B22C6E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4BEB8D-5CF0-315F-DF2F-F25BB6366AF6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3C6F8D-5321-7D9D-8B63-FD738B5E1B94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096AD2-00B2-3C43-A43A-8742175EF682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9C0E78-E0AD-AA0B-6C3C-195CB5CA46F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769BDB-FBD5-F14B-BA8B-A8179D7D47E1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01D0D3-EC80-3234-971A-A274581C603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082ACB-4C15-AC39-AD23-8555DAE76C4D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22B15F-4F5C-F458-1936-ED1ABE4FE56B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9F9D58B-8EF2-496D-E559-EDE4EF29A2EB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F605B3F-0E3C-92A8-200D-79F9B5DE6336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95B3A0-42D1-3B73-143B-A69D6289FEA6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76941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05F6-E39B-AB59-3B69-F13A22FE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231CB8-33C9-E09E-C5FC-031BAEB7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47000DD-DE23-CE2C-53F2-F8DAD68C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8388C6-1A08-AC5B-8C20-A07D7F5A10A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ACB945AB-83FB-2117-0EFA-E8C0DAAA8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A776D11-C6D2-087A-8B9E-992E7A81247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956F380-6D2C-0C34-7AF0-12622CEFC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0A1C287-EAB8-A4C9-61A9-1AA236450436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D6D43011-DA77-9F0B-C59C-EC5A9B7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4AC738B-E01A-DAC8-3DA5-53A53E8AECC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90128725-5200-8460-B6E4-66C01935A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B5FD42C-B2D5-1308-1981-3EFD60485F5C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7B8C50-BA43-0B91-6A9A-12E2DEDF2DE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E08EDF2-1037-FDC0-75D2-3B2B0408C1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7D1963-1E6F-04DB-7461-1AD9B2295C3C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DE47A-AD51-0DD7-7EE0-A679F94D1DE4}"/>
              </a:ext>
            </a:extLst>
          </p:cNvPr>
          <p:cNvSpPr/>
          <p:nvPr/>
        </p:nvSpPr>
        <p:spPr>
          <a:xfrm>
            <a:off x="903600" y="964800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F7B66-E240-25FA-A3A1-E72B147B7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931840"/>
              </p:ext>
            </p:extLst>
          </p:nvPr>
        </p:nvGraphicFramePr>
        <p:xfrm>
          <a:off x="2489632" y="1742707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26D7B1-DAC7-1F30-E82F-47F173477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77831"/>
              </p:ext>
            </p:extLst>
          </p:nvPr>
        </p:nvGraphicFramePr>
        <p:xfrm>
          <a:off x="2489632" y="2603095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-0.9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0CFF82-095D-CCE3-3838-FB5BCE4CB007}"/>
              </a:ext>
            </a:extLst>
          </p:cNvPr>
          <p:cNvSpPr txBox="1"/>
          <p:nvPr/>
        </p:nvSpPr>
        <p:spPr>
          <a:xfrm>
            <a:off x="6401232" y="216513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869E4-2E8D-197D-B72C-089C3C3BC7FF}"/>
              </a:ext>
            </a:extLst>
          </p:cNvPr>
          <p:cNvSpPr txBox="1"/>
          <p:nvPr/>
        </p:nvSpPr>
        <p:spPr>
          <a:xfrm>
            <a:off x="1262855" y="1742707"/>
            <a:ext cx="9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Parent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D69A5-1ABE-8EFA-AD22-78068CAC5174}"/>
              </a:ext>
            </a:extLst>
          </p:cNvPr>
          <p:cNvSpPr txBox="1"/>
          <p:nvPr/>
        </p:nvSpPr>
        <p:spPr>
          <a:xfrm>
            <a:off x="1262855" y="2602364"/>
            <a:ext cx="9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Parent 2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975C45C-FB55-D0D7-E5E1-5993B3326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199460"/>
              </p:ext>
            </p:extLst>
          </p:nvPr>
        </p:nvGraphicFramePr>
        <p:xfrm>
          <a:off x="2489632" y="3931789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BAB990E-E1C6-843D-3ABD-845CAA953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28264"/>
              </p:ext>
            </p:extLst>
          </p:nvPr>
        </p:nvGraphicFramePr>
        <p:xfrm>
          <a:off x="2489632" y="4792177"/>
          <a:ext cx="8128000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6D3DE7F-9472-6382-22EC-A4E15BA9A536}"/>
              </a:ext>
            </a:extLst>
          </p:cNvPr>
          <p:cNvSpPr txBox="1"/>
          <p:nvPr/>
        </p:nvSpPr>
        <p:spPr>
          <a:xfrm>
            <a:off x="1262855" y="3931789"/>
            <a:ext cx="9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Child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C19D76-16F0-E5AF-C8FC-902C3704F791}"/>
              </a:ext>
            </a:extLst>
          </p:cNvPr>
          <p:cNvSpPr txBox="1"/>
          <p:nvPr/>
        </p:nvSpPr>
        <p:spPr>
          <a:xfrm>
            <a:off x="1262855" y="4791446"/>
            <a:ext cx="9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Child 2</a:t>
            </a:r>
          </a:p>
        </p:txBody>
      </p:sp>
    </p:spTree>
    <p:extLst>
      <p:ext uri="{BB962C8B-B14F-4D97-AF65-F5344CB8AC3E}">
        <p14:creationId xmlns:p14="http://schemas.microsoft.com/office/powerpoint/2010/main" val="11574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A7F4E-F3D8-D407-BB8F-828B19AD0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C30BF8-01E4-B5A9-9C75-B572CD9D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483D002-180F-2623-4346-EAE653641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BE59880-846C-E79B-8C44-F51750631E12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6916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A918B614-557C-3FFD-0C32-B98A8E172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B356499-68CD-7BFC-8052-AED4A7726C8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85B6A6FC-2B6A-5B13-91C3-4CDA02077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823458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6683930-F74D-5191-EE87-7A01FC205B64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763484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46FDC7E-94DF-4211-F392-61C8C0608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D4E0D4D-3F4C-92A8-0362-363F05FED10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82B978D-365A-F5A6-6EBD-90B6D8066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9384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BDD38A3-3CA7-E41A-4C51-CBB980996073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918960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C56D34-9E3E-2D0B-3DA6-469926DA3A8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96245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1AE0CC5-6DC3-2FF2-0F9A-5023EDB60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10153298"/>
            <a:ext cx="360000" cy="36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24CEB8-240A-158A-B5F7-DFDEB248FBB7}"/>
              </a:ext>
            </a:extLst>
          </p:cNvPr>
          <p:cNvCxnSpPr>
            <a:cxnSpLocks/>
          </p:cNvCxnSpPr>
          <p:nvPr/>
        </p:nvCxnSpPr>
        <p:spPr>
          <a:xfrm>
            <a:off x="2737675" y="768477"/>
            <a:ext cx="13628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C3E6D3-C92A-6A2E-02DC-269D87869668}"/>
              </a:ext>
            </a:extLst>
          </p:cNvPr>
          <p:cNvSpPr txBox="1"/>
          <p:nvPr/>
        </p:nvSpPr>
        <p:spPr>
          <a:xfrm>
            <a:off x="838200" y="158593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has shown the effectiveness of nature-inspired algorithms such as the genetic algorithm in playing the game of Tetris [5, 6].</a:t>
            </a:r>
          </a:p>
        </p:txBody>
      </p:sp>
      <p:pic>
        <p:nvPicPr>
          <p:cNvPr id="1026" name="Picture 2" descr="Tetris - Wikipedia">
            <a:extLst>
              <a:ext uri="{FF2B5EF4-FFF2-40B4-BE49-F238E27FC236}">
                <a16:creationId xmlns:a16="http://schemas.microsoft.com/office/drawing/2014/main" id="{76C40BC6-09AB-53A7-11A2-37AC790A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626" y="2714171"/>
            <a:ext cx="1994747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tris - Wikipedia">
            <a:extLst>
              <a:ext uri="{FF2B5EF4-FFF2-40B4-BE49-F238E27FC236}">
                <a16:creationId xmlns:a16="http://schemas.microsoft.com/office/drawing/2014/main" id="{0E7BB0F6-14AB-F915-E83B-19257C13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73" y="2714171"/>
            <a:ext cx="1994747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6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-0.16367 1.11022E-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3099-7424-7239-6D61-FD895336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DC0B7D-A72E-C7C1-EDD8-4DCB46DB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E48B235B-6C9C-C0B8-D03B-B6BA6200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A66C765-94B7-5E15-94A0-E9EE5D9DEFD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B54E54B-D123-DE99-CDB5-0B0EB36CA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E21762D-2B19-33B5-AC16-2BB67736E28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16E2609F-8D54-C74B-AE92-218B3A09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FCFC445-18F0-03A7-F2D2-C2A59BE6C57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CA5181C-6199-26C3-E914-4C9C838A6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A4A59B-228B-58F0-4714-30CEF229F22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8E9F65E-352D-2F98-EA02-DFA09527B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0C5012A-BE09-56E3-4BDF-52D440EF503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71DB0F-5067-0771-FB47-D317FE1CAB3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656B5CA-EFE3-00DE-6499-7E2365E693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1A69E2-73B0-78E9-9AB7-DD7F64ABE274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7A21A03-90AF-09C4-2A74-B8038796B2A1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22689F-0737-1AB0-604B-772EB5B68B5C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5C036-B48F-4A1C-1A9B-28CAFEC4DE32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4EEBA1-BDE6-F7A6-30C4-22FECC36F7FA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23995-B399-B1A1-ACB2-63401E580CC2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A05232-35CB-E8B3-CEEE-712FB3AFC219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3045D91F-855D-1D6D-4607-BD51354CBDC7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26F0B4-D780-9302-B395-AED7A56BE84E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DC2C73-2AB3-8C60-0497-71B7CC780E1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4F73E6-AE23-51A2-7999-BAC4B1CA413E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CD3747E-1504-5922-9B2C-4C2172E2E91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5808B0-9DF1-5F39-3F8C-AF7EDE39FBC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E5D588-B6A5-9D3E-6090-BB39C5D6B144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9EE0EE-B4AA-0844-8801-92B0E267EC8A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E817279-409F-E1C2-13C0-60D72CBDBDB3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29E0A77-718B-AE45-7D2B-E2AD3FADEB97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9FB762-6067-CE50-4536-4336965294C4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33EAD7-A311-371E-2C92-D36D8D6D88C7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61564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62E2E-15F1-9D73-5571-6F18667D5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4002B9-42DF-044A-063E-CEC08D22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8A3E013C-4A72-0F3D-0FFC-A3577425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BF85792-DA1F-F047-B506-6AB91C4633E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D5105E76-BEC4-9CE6-CA1A-F9CF7181E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45FF92B-130B-81B0-83D6-73D46428254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CF6680B0-9BD9-1FAF-FA6E-517C29FAA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6590423-97FA-8465-6847-529ACDA49A2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A1202C02-8841-F3CD-1E6E-9DE94D718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5A493B1-D6EB-524E-78CF-DCCFF5165DC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5573A942-7454-C010-77C5-209F2C255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8C309AE-2DA8-57A2-5E35-701D8AA71238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60344B-FAAF-02BA-3A21-9CEFE9442D55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5726F6AC-6F1E-4982-F66A-547BDB60CE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A9F86F-6234-62F5-9B09-B4BD8D22F06F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BCB665C-C952-151F-9BDE-CD204BE018E5}"/>
              </a:ext>
            </a:extLst>
          </p:cNvPr>
          <p:cNvSpPr/>
          <p:nvPr/>
        </p:nvSpPr>
        <p:spPr>
          <a:xfrm>
            <a:off x="903600" y="964800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939CC9-0EFB-28E9-65E4-1BB20A099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4371"/>
              </p:ext>
            </p:extLst>
          </p:nvPr>
        </p:nvGraphicFramePr>
        <p:xfrm>
          <a:off x="1729581" y="2885440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5B32EC-8004-9287-2817-30DF1FF7F7EA}"/>
              </a:ext>
            </a:extLst>
          </p:cNvPr>
          <p:cNvSpPr txBox="1"/>
          <p:nvPr/>
        </p:nvSpPr>
        <p:spPr>
          <a:xfrm>
            <a:off x="1352550" y="2223495"/>
            <a:ext cx="7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chromosome of the individual has a 30% chance of mutation*.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0889-26FE-9E09-70AD-51A6E66AA7F5}"/>
              </a:ext>
            </a:extLst>
          </p:cNvPr>
          <p:cNvSpPr txBox="1"/>
          <p:nvPr/>
        </p:nvSpPr>
        <p:spPr>
          <a:xfrm>
            <a:off x="1352550" y="3538112"/>
            <a:ext cx="7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Mutation randomly adds a value between -0.5 and 0.5 to that chromosome.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150EE8-802C-2BA6-D975-B88034F37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98896"/>
              </p:ext>
            </p:extLst>
          </p:nvPr>
        </p:nvGraphicFramePr>
        <p:xfrm>
          <a:off x="1685841" y="4245135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36269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673958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000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01615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00120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361125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8937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419127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7467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3545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281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297F640-A647-3323-0938-2642F8B95CD8}"/>
              </a:ext>
            </a:extLst>
          </p:cNvPr>
          <p:cNvSpPr txBox="1"/>
          <p:nvPr/>
        </p:nvSpPr>
        <p:spPr>
          <a:xfrm>
            <a:off x="1352549" y="4896299"/>
            <a:ext cx="94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*30% chance of mutation decreases with each iteration to promote exploitation over exploration</a:t>
            </a:r>
          </a:p>
        </p:txBody>
      </p:sp>
    </p:spTree>
    <p:extLst>
      <p:ext uri="{BB962C8B-B14F-4D97-AF65-F5344CB8AC3E}">
        <p14:creationId xmlns:p14="http://schemas.microsoft.com/office/powerpoint/2010/main" val="12663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0DA8-6CF1-A3D4-3996-4581D572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833E09B-877C-52FF-962F-1648D4A5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B3163CF4-998E-147F-D73F-D3C3A3D03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54DEEDD-CFDD-77DB-C6A5-CE55AB9C94D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8F4926DC-E0C2-27DC-2203-AEBE8B2E0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39EDD0D-3DF6-7459-EA91-C903A8EA9C1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4FB78FDA-3CB0-6313-B4E1-6B6542E08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65D5105-203F-0D26-88E0-E2EE5E5D4A4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862BBE7-3C57-35F6-E962-2E445D04F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987F721-E625-BFF7-F5C2-A0DAF103C33D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B356920-45E3-3029-0BD8-72C83BF81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E348478-E715-0DC8-AE64-F9C05F634BAB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F2A985-13CE-9EC3-6256-EDA5622211A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F3B76CAD-9873-3DBD-988E-5670E6A4E3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DCB4AE-09CD-9D69-7E71-82D9F26CD903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2400AF0-1DDC-88F6-AE8A-C619C56EB54F}"/>
              </a:ext>
            </a:extLst>
          </p:cNvPr>
          <p:cNvSpPr/>
          <p:nvPr/>
        </p:nvSpPr>
        <p:spPr>
          <a:xfrm>
            <a:off x="5574506" y="984051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00EF8-95BF-8BA2-32E5-CDE084AC7F13}"/>
              </a:ext>
            </a:extLst>
          </p:cNvPr>
          <p:cNvSpPr/>
          <p:nvPr/>
        </p:nvSpPr>
        <p:spPr>
          <a:xfrm>
            <a:off x="5011340" y="1733158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Initial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95263E-F317-9E5B-794B-7E2C3E1E9EB4}"/>
              </a:ext>
            </a:extLst>
          </p:cNvPr>
          <p:cNvSpPr/>
          <p:nvPr/>
        </p:nvSpPr>
        <p:spPr>
          <a:xfrm>
            <a:off x="5011340" y="2291425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Calculate Fitness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9EED6-EB59-E3DF-7356-3D96F25B4D75}"/>
              </a:ext>
            </a:extLst>
          </p:cNvPr>
          <p:cNvSpPr/>
          <p:nvPr/>
        </p:nvSpPr>
        <p:spPr>
          <a:xfrm>
            <a:off x="5011340" y="2849692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6CFE1-70C9-5295-CCCA-855EEDCA61E4}"/>
              </a:ext>
            </a:extLst>
          </p:cNvPr>
          <p:cNvSpPr/>
          <p:nvPr/>
        </p:nvSpPr>
        <p:spPr>
          <a:xfrm>
            <a:off x="5011340" y="3407959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Crossover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757B43-E370-4446-BDBE-3EE13AECD203}"/>
              </a:ext>
            </a:extLst>
          </p:cNvPr>
          <p:cNvSpPr/>
          <p:nvPr/>
        </p:nvSpPr>
        <p:spPr>
          <a:xfrm>
            <a:off x="5011340" y="3966226"/>
            <a:ext cx="1564482" cy="24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sz="1400" dirty="0"/>
              <a:t>Mutation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DB46F735-2A1D-1C15-B6D7-1C1A253411D3}"/>
              </a:ext>
            </a:extLst>
          </p:cNvPr>
          <p:cNvSpPr/>
          <p:nvPr/>
        </p:nvSpPr>
        <p:spPr>
          <a:xfrm>
            <a:off x="4542829" y="4524493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AA7ECD-AB0B-A68E-1D78-D85B6A7526CE}"/>
              </a:ext>
            </a:extLst>
          </p:cNvPr>
          <p:cNvSpPr/>
          <p:nvPr/>
        </p:nvSpPr>
        <p:spPr>
          <a:xfrm>
            <a:off x="5574505" y="5861018"/>
            <a:ext cx="438150" cy="4381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BCD7D5-B65E-6C62-7CD1-82E32A409F74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793581" y="1422201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47B7B5-3BD7-6F91-7B00-8194514954B1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793581" y="1980468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1C51B5-245F-19E3-2FB9-20F336510D0D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793581" y="2538735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CCE2CF-C76E-3245-4726-767C2E54A8C0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793581" y="3097002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8A7D06-6CE2-445C-B2D0-E221FB7592AA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93581" y="3655269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C67FD6-099D-99BB-90E1-5B4F9C01433A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793581" y="4213536"/>
            <a:ext cx="0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DF9D24-CCDD-57AE-EE3C-C6081177C5CD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5793580" y="5550061"/>
            <a:ext cx="1" cy="31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5CE9A0C-36FD-21EC-E504-F0F142934D9E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5793580" y="2095500"/>
            <a:ext cx="1250752" cy="2941777"/>
          </a:xfrm>
          <a:prstGeom prst="bentConnector4">
            <a:avLst>
              <a:gd name="adj1" fmla="val -18277"/>
              <a:gd name="adj2" fmla="val 999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6DBADB7-B215-7FBB-8D78-3D3CB052FDD6}"/>
              </a:ext>
            </a:extLst>
          </p:cNvPr>
          <p:cNvSpPr txBox="1"/>
          <p:nvPr/>
        </p:nvSpPr>
        <p:spPr>
          <a:xfrm>
            <a:off x="7358062" y="2984764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FDE63B-9706-E0F7-7595-53A5B7BA8083}"/>
              </a:ext>
            </a:extLst>
          </p:cNvPr>
          <p:cNvSpPr txBox="1"/>
          <p:nvPr/>
        </p:nvSpPr>
        <p:spPr>
          <a:xfrm>
            <a:off x="5861745" y="5536396"/>
            <a:ext cx="46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8009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D061-3B8B-87A6-7AF0-9E216DE7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49A67D-8C04-897C-3F36-0D8D9CC3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131FC5F5-8AFB-B16C-7114-B3F52BBFB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B7F6280-BC95-A1D9-E2F1-820EF65DB88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FD46133-5CE9-8C41-5E3F-926B660DB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9CB28C9-36BF-7C43-15AB-15C649EF076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FFDF749-1CEB-3037-F890-1112F2692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71DA5C5-D34E-F7A8-EEA1-4C99C8ECB8F1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928E11C3-A644-1924-19D0-80B66A8BD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428FDA4-6E34-992D-C1C5-10C18B07DEE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5B33768A-D4C2-A4F3-9932-3BB6ABD0A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5B82B02-8E39-BDF1-5DEE-67CB9B8FBF8D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BCD9FA-1CF0-9C77-F25A-515914233DA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29450B5B-6B8D-58BD-AF0D-EF2115257F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2F293C-4BE3-A32A-1F89-D14B4C27B56F}"/>
              </a:ext>
            </a:extLst>
          </p:cNvPr>
          <p:cNvCxnSpPr>
            <a:cxnSpLocks/>
          </p:cNvCxnSpPr>
          <p:nvPr/>
        </p:nvCxnSpPr>
        <p:spPr>
          <a:xfrm>
            <a:off x="3300413" y="768477"/>
            <a:ext cx="2493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22239DF7-9018-CE23-74A8-3A07DA304D2F}"/>
              </a:ext>
            </a:extLst>
          </p:cNvPr>
          <p:cNvSpPr/>
          <p:nvPr/>
        </p:nvSpPr>
        <p:spPr>
          <a:xfrm>
            <a:off x="903600" y="964800"/>
            <a:ext cx="2501503" cy="102556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400" dirty="0"/>
              <a:t>Is Termination Criteria Satisfied?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DA777-0E19-4CE1-CC0F-06BA6894F366}"/>
              </a:ext>
            </a:extLst>
          </p:cNvPr>
          <p:cNvSpPr txBox="1"/>
          <p:nvPr/>
        </p:nvSpPr>
        <p:spPr>
          <a:xfrm>
            <a:off x="1171575" y="3017104"/>
            <a:ext cx="1011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Convergence reached,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Max iterations reached (100 iterations)</a:t>
            </a:r>
          </a:p>
        </p:txBody>
      </p:sp>
    </p:spTree>
    <p:extLst>
      <p:ext uri="{BB962C8B-B14F-4D97-AF65-F5344CB8AC3E}">
        <p14:creationId xmlns:p14="http://schemas.microsoft.com/office/powerpoint/2010/main" val="29315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79AE-AF17-BD51-0B99-02E7DBDB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52859A-8DCF-6477-F5DB-F8D32E18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FA1FE4D-5798-6F79-0625-A76E7629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890BFA1-0600-C580-A516-CD91C0E36BA7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71602FF8-674C-D037-5E06-EECD52E63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B535E62-FE5D-D404-FF9D-B4EF38D852B2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4B5B67B-AA60-77FE-DF53-044C771E4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7F4D36B-D157-D837-73CF-CB05422884E4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5AB9A60-FA1B-1413-258D-16AD77287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BEE3B77-1B0D-4745-F30C-206C8DA1DE7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623CBB8A-D971-CB91-783A-E9C56FEC10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9FA30D3-1EDD-255B-D661-5B4BBDEAD87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C9A148-D80D-BF8D-D48B-748775B407F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4698022-75B6-96AA-C0B1-5B770ED6DA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8E9B0A-B39C-8AC5-69E0-77BD1D888879}"/>
              </a:ext>
            </a:extLst>
          </p:cNvPr>
          <p:cNvCxnSpPr>
            <a:cxnSpLocks/>
          </p:cNvCxnSpPr>
          <p:nvPr/>
        </p:nvCxnSpPr>
        <p:spPr>
          <a:xfrm>
            <a:off x="5935663" y="768477"/>
            <a:ext cx="153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489F49-50DD-7440-B45E-272349416EA7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Attack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02088-EA3A-52B5-EDBE-09C93D0655FF}"/>
                  </a:ext>
                </a:extLst>
              </p:cNvPr>
              <p:cNvSpPr txBox="1"/>
              <p:nvPr/>
            </p:nvSpPr>
            <p:spPr>
              <a:xfrm>
                <a:off x="1171575" y="3017104"/>
                <a:ext cx="10112953" cy="1188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Let bot play in a singleplayer game with limited pieces.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Calculate attack efficiency using the formula below.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𝐴𝑡𝑡𝑎𝑐𝑘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𝐴𝑡𝑡𝑎𝑐𝑘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𝑃𝑖𝑒𝑐𝑒𝑠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𝑃𝑙𝑎𝑐𝑒𝑑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02088-EA3A-52B5-EDBE-09C93D06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5" y="3017104"/>
                <a:ext cx="10112953" cy="1188787"/>
              </a:xfrm>
              <a:prstGeom prst="rect">
                <a:avLst/>
              </a:prstGeom>
              <a:blipFill>
                <a:blip r:embed="rId14"/>
                <a:stretch>
                  <a:fillRect l="-362" t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66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F2EE-21CD-9C2B-E28A-FF21BEF1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965A82-9BBA-09B0-D1AD-96C95376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786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B6C024B5-D642-499C-E972-B1E78F7D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1332304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DDCBD7-D919-5844-F162-06C382C0814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1519587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A401E06-F841-D0F2-B2C6-E270D1F9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2CFFCB5-26D4-1A5F-A1BF-CE710B4F1BF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71E9435-9EE2-6A5D-3BEC-D481D976D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C6E3C60-B012-815D-0D59-FF49D6E51DB2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0A3D1F42-3C0E-55BD-CFD1-6901EB998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BA4DAF0-2A39-52F9-B612-7317CFEE424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F4AC3181-E0F0-3F55-823E-36EC5AB14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831771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7847E9F-2BA9-F37E-C630-F2649D0B1F72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763737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AAAF0A-DED0-8B6D-B833-FDABDAFF543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A31B8F1B-FE93-C9EF-A33F-0F7B43070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0065C4-5B12-75BE-4C85-7BB959E23A3D}"/>
              </a:ext>
            </a:extLst>
          </p:cNvPr>
          <p:cNvCxnSpPr>
            <a:cxnSpLocks/>
          </p:cNvCxnSpPr>
          <p:nvPr/>
        </p:nvCxnSpPr>
        <p:spPr>
          <a:xfrm>
            <a:off x="5935663" y="768477"/>
            <a:ext cx="153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4F31A2-4682-0F8C-4F67-4FFB3C561C9B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Survivability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8D9FD-B178-CF37-ACC9-8CDB1B616D4A}"/>
              </a:ext>
            </a:extLst>
          </p:cNvPr>
          <p:cNvSpPr txBox="1"/>
          <p:nvPr/>
        </p:nvSpPr>
        <p:spPr>
          <a:xfrm>
            <a:off x="1171575" y="3017104"/>
            <a:ext cx="10112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 bot play in a singleplayer minigame known as survival.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Garbage spawns every time the bot places a piece.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bot with high survivability should be able to place more pieces before topping out.</a:t>
            </a:r>
          </a:p>
        </p:txBody>
      </p:sp>
    </p:spTree>
    <p:extLst>
      <p:ext uri="{BB962C8B-B14F-4D97-AF65-F5344CB8AC3E}">
        <p14:creationId xmlns:p14="http://schemas.microsoft.com/office/powerpoint/2010/main" val="291970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2AA18-4F3C-68BC-9FAA-037DF937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FE3C71-49B3-039F-FFD7-3B04D4DF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25A2B132-3DC2-7524-8832-6B923460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247D643-F37F-39A9-9D86-42BFDAB33F30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400F6C3F-1317-BAF5-D20E-BA142DE90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8EF7B30-F97C-940A-B511-1B0E13657F5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2EC80EB0-4A4D-E41C-70F5-00DE3F8E4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A768FD6-7AB6-AE2B-411E-200C12920483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E1A802B3-4F95-C0F1-5A5C-D89592329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A54817C-6E7F-9127-3E20-A2928203AD1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0CF6315B-0595-7AAB-8B2A-DBEAAC4EDE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826B24F-6394-96BB-C3F2-D1099F60C81C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9965E5-3F5B-5CCC-775B-70B00C00F1A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4C3CCE2-C81F-742E-518E-5C997D579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9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C4219-6DBA-498F-CEAB-44A5E347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374B84-8E71-ABA0-7A72-83AEBC65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3471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BEC354FE-DD8A-029F-121D-7A0891D84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10915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64CA47C-A4AE-A97C-29F2-247293315C3B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229643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1F14F3B2-2FC5-ADFC-F555-49231C2F9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1327688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1EE06CD-47A7-0689-D793-2C17DB9C3B3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1852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2DD65947-BE47-581C-FC74-E7C7A0AAD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5530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BDDF2E3-F02F-BF60-68B2-69F7AA2CCC69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32037E2-DAD8-090D-7E0F-2F3953FFE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563359C-9B86-3A0C-9B0E-47D980538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75652"/>
              </p:ext>
            </p:extLst>
          </p:nvPr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2A43CFFC-1BA6-812E-CAF4-B15BDA480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052397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F2579D-74D1-3B12-B6C6-F2CFCEA755D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2102D2-2790-567F-0C23-52B15642D98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76308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8B8960D4-6246-85EF-5139-2BF1ED751F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821695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6525DF-D204-79F2-A649-BB93402DF916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88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F3E514-6D9A-59B7-5AE8-128A83E134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072222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BAEBF-543F-7F99-4F78-EC8E335B4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9B1ED2-3CFE-00C1-D996-283E1EEB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3471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0E68A93-D847-5459-06A0-206B9583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10915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4ED6613-BFF7-99B5-BD60-1BE332695AF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229643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171142C0-1269-E4AA-2951-32959A350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1327688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C8076FF-DA93-0FBE-0AC0-00F154AB24B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1852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0D95C392-D3E1-2918-6778-96C26CE6A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5530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D829097-65E2-70C2-8D71-5700B85B1E46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81E41B3-01D9-72A4-55D0-2F672903E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1E8966F-5EE5-67F6-0184-E186A6F36EFE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7C066211-6203-21A0-343E-11083372F8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052397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14398C4-D49F-9C78-A451-17FD88F74108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B79E36-8F6F-339A-028D-2DC099CA4FF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76308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EEB2C3B3-0F17-5D61-6B86-6D1FAAEB6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821695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D3CD98-3612-B147-6460-7C024557A8BC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188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8953A4-7F8F-BA6A-C298-079E407A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58524"/>
              </p:ext>
            </p:extLst>
          </p:nvPr>
        </p:nvGraphicFramePr>
        <p:xfrm>
          <a:off x="1643792" y="1361945"/>
          <a:ext cx="8904415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2015">
                  <a:extLst>
                    <a:ext uri="{9D8B030D-6E8A-4147-A177-3AD203B41FA5}">
                      <a16:colId xmlns:a16="http://schemas.microsoft.com/office/drawing/2014/main" val="9230418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48106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792761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34080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28157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Features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Iteration Weights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87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13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Pile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0.21960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-0.88214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-0.92416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Hole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-0.35693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0.18129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-0.63448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36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Column Transitions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-0.67151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-0.54675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Row Transitions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-0.94860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-0.06702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-0.75189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2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Hole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-0.95575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-0.45945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0.02639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25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Cumulative Well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-0.50302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-0.16005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-0.56181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-0.70165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5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Row 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-0.50031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-0.17533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90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Line Clears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-0.85188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0.48772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6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-0.51747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-0.83629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-0.36715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50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Back-to-back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-0.30431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0.28046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9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2DD46-BA73-20D1-480F-079B3AD9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85B219-D4AF-68D3-3A24-8FE0EFF2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3471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7D1E4F18-FCF6-1AB9-38C3-464290143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10915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9CE4E9-099D-5404-D016-F4136BFEAB2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229643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9E3AA1B2-ACFA-5B83-A94B-D49B15A1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1327688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E535DED-0A33-FCA0-F5BE-699DE5F6725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1852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1556AB42-FDED-C871-04AC-CDA19AFD3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5530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3EF354-FE98-BA2E-8BE7-2CECE36B0D00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D5257D59-3282-65F0-C135-B1D0F1189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D9E3964-904B-8C0F-8A04-CF676723846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ACE4348A-96C2-79B5-99BF-9855BAD84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052397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CF29283-D6E5-FFDE-FD65-6C00D6F636BD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388A5B-8590-C887-7664-BE29C7775C5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76308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B7FAE079-E2B6-9948-3639-07BE08D5DF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821695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CE7D41-EAEA-9726-7824-523B170702A3}"/>
              </a:ext>
            </a:extLst>
          </p:cNvPr>
          <p:cNvCxnSpPr>
            <a:cxnSpLocks/>
          </p:cNvCxnSpPr>
          <p:nvPr/>
        </p:nvCxnSpPr>
        <p:spPr>
          <a:xfrm>
            <a:off x="3860800" y="768477"/>
            <a:ext cx="223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DAE97F-5C02-62D7-489D-2955BA54BA9C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Attack Efficiency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DCB4B1-FD98-E76A-E858-A13085979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0464"/>
              </p:ext>
            </p:extLst>
          </p:nvPr>
        </p:nvGraphicFramePr>
        <p:xfrm>
          <a:off x="1555273" y="2987719"/>
          <a:ext cx="908145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9053">
                  <a:extLst>
                    <a:ext uri="{9D8B030D-6E8A-4147-A177-3AD203B41FA5}">
                      <a16:colId xmlns:a16="http://schemas.microsoft.com/office/drawing/2014/main" val="24207875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2160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14810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55865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1215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Iteration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59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Attack Efficiency (5 </a:t>
                      </a:r>
                      <a:r>
                        <a:rPr lang="en-GB" dirty="0" err="1"/>
                        <a:t>d.p.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0.09307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22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7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BF3F7-7CC1-3BE1-4FB8-1737E900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455526-005A-E31C-3A59-A92DB76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2C12E6C-8823-3A31-EDB4-B92A3D68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55450E-EAB3-8A52-0589-033B7F7C2C4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6916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D04246EE-816B-FCC8-0F7E-9CE84342E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EFE8E9E-1210-C696-4016-71B69076691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4A7A1586-31E3-E23F-E418-12374B4D0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823458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C312533-2AE1-FF31-0464-10916E874F73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763484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B5EFEF9-58DA-20DA-2F00-35FB7B55F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9D45FC-F935-DAD5-72C1-849E2169E09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8BDA9154-56EB-02E4-BE10-A3284BC86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9384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D5CEA10-940F-00BF-360C-B70CAA5BA73A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918960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58525E-DDAC-DB96-FB94-1393FD2BB4A6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96245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40AD4AB9-FFEE-AB98-6271-3252D1A89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10153298"/>
            <a:ext cx="360000" cy="36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CC4E07-5355-47FA-1A66-A0B8615E8E58}"/>
              </a:ext>
            </a:extLst>
          </p:cNvPr>
          <p:cNvCxnSpPr>
            <a:cxnSpLocks/>
          </p:cNvCxnSpPr>
          <p:nvPr/>
        </p:nvCxnSpPr>
        <p:spPr>
          <a:xfrm>
            <a:off x="4233100" y="768477"/>
            <a:ext cx="31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7B80AE-DFF4-E2B5-36D8-4E6B38C09756}"/>
              </a:ext>
            </a:extLst>
          </p:cNvPr>
          <p:cNvSpPr txBox="1"/>
          <p:nvPr/>
        </p:nvSpPr>
        <p:spPr>
          <a:xfrm>
            <a:off x="838200" y="2930312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assess the effectiveness of genetic algorithms in playing the game of Versus Tetris.</a:t>
            </a:r>
          </a:p>
        </p:txBody>
      </p:sp>
    </p:spTree>
    <p:extLst>
      <p:ext uri="{BB962C8B-B14F-4D97-AF65-F5344CB8AC3E}">
        <p14:creationId xmlns:p14="http://schemas.microsoft.com/office/powerpoint/2010/main" val="137925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8F8D-13C5-19BD-4D0F-2B6DF613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65B7FE-0438-3E7D-35DA-A7315849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3471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0AAD771-535F-1725-D1A0-814F5993A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109152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A4E07AE-2DAD-7841-2173-8E0D9DF4E2D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229643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52DF4A5-39D2-C127-E7CB-B639A7C95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1327688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0CC3011-A9C4-1590-5583-A96EC426B8B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1852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AB4E7F0D-3F67-45E8-A970-BFD2A490B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5530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15742A8-8D80-F7A5-8ECB-2C7F8C40B308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E07052C-070A-05DC-6268-B753992EFF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06D52BC-F03A-EE74-0991-B0A68230760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5EB0BEC1-37B7-D10C-ABE8-99C978771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7052397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801477C-A076-1BBB-FF97-83FF0C657DA1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07FCA-87A6-7753-039E-A3A427A1DCC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763085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C6671287-5006-7B9D-AA27-B892C6EA4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821695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0C1FDF-07F2-6C0C-65C7-BD06B89085EF}"/>
              </a:ext>
            </a:extLst>
          </p:cNvPr>
          <p:cNvCxnSpPr>
            <a:cxnSpLocks/>
          </p:cNvCxnSpPr>
          <p:nvPr/>
        </p:nvCxnSpPr>
        <p:spPr>
          <a:xfrm>
            <a:off x="3860800" y="768477"/>
            <a:ext cx="223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3AE84F-ED18-962E-1E56-6D8AAACE12C7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Survivability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176F0F8-FDDF-B4AF-0001-CBC49457C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38984"/>
              </p:ext>
            </p:extLst>
          </p:nvPr>
        </p:nvGraphicFramePr>
        <p:xfrm>
          <a:off x="1555273" y="2987719"/>
          <a:ext cx="908145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9053">
                  <a:extLst>
                    <a:ext uri="{9D8B030D-6E8A-4147-A177-3AD203B41FA5}">
                      <a16:colId xmlns:a16="http://schemas.microsoft.com/office/drawing/2014/main" val="24207875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2160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14810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55865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1215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Iteration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59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Tetrominos</a:t>
                      </a:r>
                      <a:r>
                        <a:rPr lang="en-GB" dirty="0"/>
                        <a:t> 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22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4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360D-CB43-4652-7F47-255140EA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CDF9E0-50DC-2AA7-E3FA-47AB94F3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71337820-47D3-6C26-10B6-A94530EC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8E368B-EA0E-07D5-2D3A-ACD4B4A8380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6AB42245-5AB3-6F7C-1735-EA3AE0019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AF26E8-CD24-374B-EEB4-60A20137F670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08289B80-7FDF-1C52-0A4D-0D8112065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64149B-1D12-A59C-E5C1-C10CEFA259FD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C14DCB5-FCF9-EA2B-7090-B27136169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28EA945-2D49-628F-EF87-444B9864CAF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B6FE4224-F124-D53C-AFB9-C66E2FC71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C5738F9-9DFD-C425-321A-A59B26C32726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51FCEA-4DD0-690C-B96C-9320143DB23F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6EFE798-72AB-3B08-EBCA-4EDB03E02D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3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FF54A-A9CB-94B2-CE86-F0F24301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58C4AE-4D7E-2C1B-16D4-B90E300A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10096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FA01EA32-24FE-4729-CF43-3FBC82BE8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884533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CD4C710-6C15-BF9D-B918-559365E12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62463"/>
              </p:ext>
            </p:extLst>
          </p:nvPr>
        </p:nvGraphicFramePr>
        <p:xfrm>
          <a:off x="1708729" y="-3071816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F608677E-5BDF-475B-00EE-EC88EE9AF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2103069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DA86E55-0EA9-13D9-AC85-6C3070900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29500"/>
              </p:ext>
            </p:extLst>
          </p:nvPr>
        </p:nvGraphicFramePr>
        <p:xfrm>
          <a:off x="1713344" y="-229390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03F1EB7-1049-8E23-E445-A5BF0936E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1328451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185AC26-443E-D2D2-D4C6-73E05F6ED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45006"/>
              </p:ext>
            </p:extLst>
          </p:nvPr>
        </p:nvGraphicFramePr>
        <p:xfrm>
          <a:off x="1713345" y="-151706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D47D9B91-CE6C-FED2-1A9F-A440422F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BBA6277-6E69-6CE5-4A06-E27D29C89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80769"/>
              </p:ext>
            </p:extLst>
          </p:nvPr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3D5E82FA-C4FB-1BD4-2851-3D584AA4B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D7B1698-976D-6E01-F3F0-DD37CEAA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97664"/>
              </p:ext>
            </p:extLst>
          </p:nvPr>
        </p:nvGraphicFramePr>
        <p:xfrm>
          <a:off x="1708729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E5FD0C-FCB1-336E-B423-23945B2E3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21937"/>
              </p:ext>
            </p:extLst>
          </p:nvPr>
        </p:nvGraphicFramePr>
        <p:xfrm>
          <a:off x="1708729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D3CA9BEC-7D38-6DD1-DA0E-831F023BBC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75C9A6-66C7-40E1-1B35-3F61F2A24732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809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DFA27D-CA73-2EB7-A576-11897FDA8BFA}"/>
              </a:ext>
            </a:extLst>
          </p:cNvPr>
          <p:cNvSpPr txBox="1"/>
          <p:nvPr/>
        </p:nvSpPr>
        <p:spPr>
          <a:xfrm>
            <a:off x="902855" y="2406964"/>
            <a:ext cx="1038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Unable to fully utilise 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Unable to fully utilise 5-piece lookahead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Unable to do certain spins.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Fitness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Can be further improved (win-rate makes things very turbulent).</a:t>
            </a:r>
          </a:p>
        </p:txBody>
      </p:sp>
    </p:spTree>
    <p:extLst>
      <p:ext uri="{BB962C8B-B14F-4D97-AF65-F5344CB8AC3E}">
        <p14:creationId xmlns:p14="http://schemas.microsoft.com/office/powerpoint/2010/main" val="42519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121D-2D65-C585-BC7D-C540BEDC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2814F9-4A37-A7F6-C6BC-1E690742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10096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F4FFB6E6-4777-EC67-F4BF-A856B689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2884533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94EBEB1-46D1-5CCE-6110-5B696D3C57B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3071816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26C33131-3CB5-20DD-DCBE-DE38A4795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2103069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9090503-7B36-4FAA-2386-B3DE875E31CB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229390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7478F49-C3A6-9F05-9A5B-B6DBE6EFC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1328451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7DE7113-BAA8-0274-8262-B4A0A0A2CF3F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151706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5C6A64B5-FCB7-0101-0D27-0CAB8BA67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28B77B-53B5-F3EE-BA37-AB68FBCA9C6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19D136FC-71B9-B86E-7945-A3B814C84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96A986-51F7-524A-3E66-2D82B54CC545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1FEBD817-AB24-0935-B3E5-F71F94E7E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CD5B55-140F-026A-61AA-41F0D5F3AE5C}"/>
              </a:ext>
            </a:extLst>
          </p:cNvPr>
          <p:cNvCxnSpPr>
            <a:cxnSpLocks/>
          </p:cNvCxnSpPr>
          <p:nvPr/>
        </p:nvCxnSpPr>
        <p:spPr>
          <a:xfrm>
            <a:off x="2778125" y="768477"/>
            <a:ext cx="895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7E80CD-83A9-D45B-E598-E5DEE0EB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80643"/>
              </p:ext>
            </p:extLst>
          </p:nvPr>
        </p:nvGraphicFramePr>
        <p:xfrm>
          <a:off x="1708729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58225D-8EAB-F0EA-CAF2-DF74D2B2C789}"/>
              </a:ext>
            </a:extLst>
          </p:cNvPr>
          <p:cNvSpPr txBox="1"/>
          <p:nvPr/>
        </p:nvSpPr>
        <p:spPr>
          <a:xfrm>
            <a:off x="902855" y="3075374"/>
            <a:ext cx="1038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Incorporate multi-piece lookahead.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placement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optimisation approaches.</a:t>
            </a:r>
          </a:p>
        </p:txBody>
      </p:sp>
    </p:spTree>
    <p:extLst>
      <p:ext uri="{BB962C8B-B14F-4D97-AF65-F5344CB8AC3E}">
        <p14:creationId xmlns:p14="http://schemas.microsoft.com/office/powerpoint/2010/main" val="7869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76AB-9D54-F6B6-9BF0-B2693947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4AB192-E6DE-1940-BF23-C5A9C481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4041A4D-A758-EC3F-A13D-A24FCE021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4AFB3D9-1928-E8AB-BD6E-5BFDE3F0CD57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FD262416-ACC2-AF78-D732-47570276C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AE19567-9EBC-3B92-68CE-69897FCBC16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66DB99AF-8A15-AC28-A7F2-988FB69E1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59236FE-5789-CD64-7D4F-8AE32AC8F794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E0983D34-6C22-54C3-0C36-581150D405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2CBE3A-63FB-3158-2D23-83D61E312CDA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54B4618E-C05B-603B-94A3-34CE80D5C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8E8488-A513-3D58-DBA2-500D52FAC302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CF6C2B-2CC2-29EF-B8C7-B369DD3F793E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8684F63F-9D77-77E8-21F1-9332B6B30B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B611-161A-16F1-FB98-D3E37497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314FAB-98E7-038B-AB1E-2DE7E74B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47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549B6A4B-0744-3A34-6EAF-A795DEB86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3663907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C2E7168-F794-2DA7-3155-E419417D5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19861"/>
              </p:ext>
            </p:extLst>
          </p:nvPr>
        </p:nvGraphicFramePr>
        <p:xfrm>
          <a:off x="1708729" y="-385119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B5151A2D-3356-3734-6898-6B11CF4CA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2882443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34EAA46-B405-74A8-4C6F-461C08AD0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15282"/>
              </p:ext>
            </p:extLst>
          </p:nvPr>
        </p:nvGraphicFramePr>
        <p:xfrm>
          <a:off x="1713344" y="-307328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1B08F275-8478-3280-D420-8B7FA230C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2107825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601A7D-8582-3D90-EBB2-F32C0D478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33899"/>
              </p:ext>
            </p:extLst>
          </p:nvPr>
        </p:nvGraphicFramePr>
        <p:xfrm>
          <a:off x="1713345" y="-229643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A48B086B-3910-0CC1-CC2C-64285C0834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-1330214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5B44E20-9674-A7B2-5F6A-B5B29732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9724"/>
              </p:ext>
            </p:extLst>
          </p:nvPr>
        </p:nvGraphicFramePr>
        <p:xfrm>
          <a:off x="1713344" y="-152105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57245886-A43A-5FEF-BA09-0C8CB92A2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-547283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4F65322-AC9F-9937-5013-B00095E5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314832"/>
              </p:ext>
            </p:extLst>
          </p:nvPr>
        </p:nvGraphicFramePr>
        <p:xfrm>
          <a:off x="1713343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898773-D1C6-BE90-DAD4-A781BF909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004486"/>
              </p:ext>
            </p:extLst>
          </p:nvPr>
        </p:nvGraphicFramePr>
        <p:xfrm>
          <a:off x="1708729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C5A40221-C65E-7D91-5072-7B7C67A11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BC5CE3-0B3A-710A-3DD2-216771CF73A4}"/>
              </a:ext>
            </a:extLst>
          </p:cNvPr>
          <p:cNvCxnSpPr>
            <a:cxnSpLocks/>
          </p:cNvCxnSpPr>
          <p:nvPr/>
        </p:nvCxnSpPr>
        <p:spPr>
          <a:xfrm>
            <a:off x="1806575" y="768477"/>
            <a:ext cx="412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andicam 2024-12-26 10-47-40-509">
            <a:hlinkClick r:id="" action="ppaction://media"/>
            <a:extLst>
              <a:ext uri="{FF2B5EF4-FFF2-40B4-BE49-F238E27FC236}">
                <a16:creationId xmlns:a16="http://schemas.microsoft.com/office/drawing/2014/main" id="{FE7AFAAB-6FF9-7C7F-1AFA-50ADCCC73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55837" y="1341437"/>
            <a:ext cx="7680325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D1D4-750A-1004-3587-981B8F89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EA6465-B657-898C-3C80-A7F946E7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47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9E9F41C-534F-4D8A-7C18-7456028F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3663907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9115FF4-B0BB-0CE8-303D-D1DC2B8F8E0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385119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83D85E0E-2F34-02B5-E572-D343D06B6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2882443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D114DA1-09FC-63B9-FC4A-947EA5DB3E8D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307328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727346F4-650A-5988-3B96-6E86A588C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2107825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90964A7-6A8F-BEE2-8E3A-024A1D71E857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229643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30F894B1-29E9-EFAE-B7BB-28B7EF301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-1330214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0E113B-1DDF-0E5B-DAD1-FEDB72C41F5F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2105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A322A9FB-C9F0-C7AE-7805-D0CFCA61E7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-547283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1FE50B7-DE52-607B-3749-50EA9BEC294B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79E468-86C5-5E4A-3D32-4AEE705BBE5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78969DDB-5138-9972-E66E-832AEE602E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A6065-736D-E9D2-0782-43BDB313696D}"/>
              </a:ext>
            </a:extLst>
          </p:cNvPr>
          <p:cNvCxnSpPr>
            <a:cxnSpLocks/>
          </p:cNvCxnSpPr>
          <p:nvPr/>
        </p:nvCxnSpPr>
        <p:spPr>
          <a:xfrm>
            <a:off x="2375693" y="768477"/>
            <a:ext cx="255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emo-game">
            <a:hlinkClick r:id="" action="ppaction://media"/>
            <a:extLst>
              <a:ext uri="{FF2B5EF4-FFF2-40B4-BE49-F238E27FC236}">
                <a16:creationId xmlns:a16="http://schemas.microsoft.com/office/drawing/2014/main" id="{1FAFA982-A4D7-4691-5ED6-57DD8918B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384000" y="1341000"/>
            <a:ext cx="742400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62695-01DE-125C-E759-1511E9A9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07E456-C32D-B417-DC90-F053D504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47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CAC9081-8521-37A6-F000-8C761CC2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3663907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F30F605-7E2C-8F23-12A5-904BC0B8BF0A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385119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1FA378D0-9B1A-1057-4D80-FAAD96A53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2882443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6964181-0195-D016-487A-3B16681BFF55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307328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1C2D8494-9E4F-FB07-F249-2E0F91B2E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2107825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BDBBCBD-840F-4470-C7CD-6DB5270FBC18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229643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4CA44E38-D403-F687-D734-F0D6E3431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1330214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11CFBC2-6F20-F20D-3D31-92403FF7DA9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152105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8807C49-F358-E885-144B-4741999BB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-547283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DA94332-3BF1-7280-BAB4-820F74E1AE0B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A71699-ED12-C8B9-9A92-3F1D95FC961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69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CBE1B5B7-689B-9E36-39D1-F398B99C3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3FD64A-7771-AD87-5AE5-563651261AC4}"/>
              </a:ext>
            </a:extLst>
          </p:cNvPr>
          <p:cNvCxnSpPr>
            <a:cxnSpLocks/>
          </p:cNvCxnSpPr>
          <p:nvPr/>
        </p:nvCxnSpPr>
        <p:spPr>
          <a:xfrm>
            <a:off x="2375693" y="768477"/>
            <a:ext cx="255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95340E-D818-E786-46F3-A4386E4019CD}"/>
              </a:ext>
            </a:extLst>
          </p:cNvPr>
          <p:cNvSpPr txBox="1"/>
          <p:nvPr/>
        </p:nvSpPr>
        <p:spPr>
          <a:xfrm>
            <a:off x="902855" y="2504955"/>
            <a:ext cx="5193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Efficiency (Left): 	0.10670443814919736</a:t>
            </a:r>
          </a:p>
          <a:p>
            <a:endParaRPr lang="en-US" dirty="0"/>
          </a:p>
          <a:p>
            <a:r>
              <a:rPr lang="en-US" dirty="0"/>
              <a:t>Attack Efficiency (Right): 	0.08034026465028356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7108D-302C-5734-6FE1-192F1AF501AE}"/>
              </a:ext>
            </a:extLst>
          </p:cNvPr>
          <p:cNvSpPr txBox="1"/>
          <p:nvPr/>
        </p:nvSpPr>
        <p:spPr>
          <a:xfrm>
            <a:off x="902854" y="3866344"/>
            <a:ext cx="1038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 on the left has higher efficiency, plays more aggressively, but still lost. </a:t>
            </a:r>
          </a:p>
          <a:p>
            <a:r>
              <a:rPr lang="en-US" dirty="0"/>
              <a:t>Bot on the right was more focused on survival.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D631A-11F2-0CCD-AD87-395B9EFC821A}"/>
              </a:ext>
            </a:extLst>
          </p:cNvPr>
          <p:cNvSpPr txBox="1"/>
          <p:nvPr/>
        </p:nvSpPr>
        <p:spPr>
          <a:xfrm>
            <a:off x="838200" y="9485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endParaRPr lang="en-MY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5F81-C97C-3340-629D-B75DA261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CCD178-D560-08A9-420E-971F07A0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39593D86-D714-D914-EA7B-567F5B17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4574747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AA76D8E-D4B1-4C58-FBC2-E74AC00AE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00744"/>
              </p:ext>
            </p:extLst>
          </p:nvPr>
        </p:nvGraphicFramePr>
        <p:xfrm>
          <a:off x="1708729" y="-476203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A9FF69A9-C3C5-0C34-B287-BA11FE73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3793283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A4106D-C3AE-055D-E45C-0F67D690F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66482"/>
              </p:ext>
            </p:extLst>
          </p:nvPr>
        </p:nvGraphicFramePr>
        <p:xfrm>
          <a:off x="1713344" y="-398412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342CA7F3-3127-F09B-C265-D2BF37496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3018665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A42EC4-B007-1FDD-3E03-6164DB97F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63011"/>
              </p:ext>
            </p:extLst>
          </p:nvPr>
        </p:nvGraphicFramePr>
        <p:xfrm>
          <a:off x="1713345" y="-320727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CB06FEA7-3947-E59F-2D73-1FD8D7A3E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2241054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7959A75-734F-78A6-9200-496E9094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16199"/>
              </p:ext>
            </p:extLst>
          </p:nvPr>
        </p:nvGraphicFramePr>
        <p:xfrm>
          <a:off x="1713344" y="-243189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A3A19164-8A09-DAC2-7C23-C07EE405F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-1458123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9C2CA6D-682D-8B0D-B8AB-2DFABBDFB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77902"/>
              </p:ext>
            </p:extLst>
          </p:nvPr>
        </p:nvGraphicFramePr>
        <p:xfrm>
          <a:off x="1713343" y="-165252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1C9F52-2ABA-8FC9-1359-3BEEA241B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7128"/>
              </p:ext>
            </p:extLst>
          </p:nvPr>
        </p:nvGraphicFramePr>
        <p:xfrm>
          <a:off x="1708729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8277FBB-CD4C-6C4F-7332-8CC6988E9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2C3A1C-DCC7-A4CE-8FE3-2CEE42344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90"/>
            <a:ext cx="10515600" cy="5032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1600" dirty="0"/>
              <a:t>[1]	Veronica Lesch et al. “A Case Study of Vehicle Route Optimization.” In: </a:t>
            </a:r>
            <a:r>
              <a:rPr lang="en-MY" sz="1600" i="1" dirty="0" err="1"/>
              <a:t>CorRR</a:t>
            </a:r>
            <a:r>
              <a:rPr lang="en-MY" sz="1600" i="1" dirty="0"/>
              <a:t> </a:t>
            </a:r>
            <a:r>
              <a:rPr lang="en-MY" sz="1600" dirty="0"/>
              <a:t>abs/2111.09087 (2021).</a:t>
            </a:r>
          </a:p>
          <a:p>
            <a:pPr marL="0" indent="0">
              <a:buNone/>
            </a:pPr>
            <a:r>
              <a:rPr lang="en-MY" sz="1600" dirty="0"/>
              <a:t>[2]	Jeffrey D. Ulman. “NP-complete scheduling problems”. In: </a:t>
            </a:r>
            <a:r>
              <a:rPr lang="en-MY" sz="1600" i="1" dirty="0"/>
              <a:t>Journal of Computer and System sciences </a:t>
            </a:r>
          </a:p>
          <a:p>
            <a:pPr marL="0" indent="0">
              <a:buNone/>
            </a:pPr>
            <a:r>
              <a:rPr lang="en-MY" sz="1600" dirty="0"/>
              <a:t>	10.3 (1975), pp. 384-393</a:t>
            </a:r>
          </a:p>
          <a:p>
            <a:pPr marL="0" indent="0">
              <a:buNone/>
            </a:pPr>
            <a:r>
              <a:rPr lang="en-MY" sz="1600" dirty="0"/>
              <a:t>[3]	Jeff </a:t>
            </a:r>
            <a:r>
              <a:rPr lang="en-MY" sz="1600" dirty="0" err="1"/>
              <a:t>Arle</a:t>
            </a:r>
            <a:r>
              <a:rPr lang="en-MY" sz="1600" dirty="0"/>
              <a:t> and Kristen Carlson. “Medical diagnosis and treatment is NP-complete”.</a:t>
            </a:r>
          </a:p>
          <a:p>
            <a:pPr marL="0" indent="0">
              <a:buNone/>
            </a:pPr>
            <a:r>
              <a:rPr lang="en-MY" sz="1600" dirty="0"/>
              <a:t>	In: </a:t>
            </a:r>
            <a:r>
              <a:rPr lang="en-MY" sz="1600" i="1" dirty="0"/>
              <a:t>Journal of Experimental &amp; Theoretical Artificial Intelligence</a:t>
            </a:r>
            <a:r>
              <a:rPr lang="en-MY" sz="1600" dirty="0"/>
              <a:t> 33 (Mar. 2020),</a:t>
            </a:r>
          </a:p>
          <a:p>
            <a:pPr marL="0" indent="0">
              <a:buNone/>
            </a:pPr>
            <a:r>
              <a:rPr lang="en-MY" sz="1600" dirty="0"/>
              <a:t>	pp. 1–16. </a:t>
            </a:r>
            <a:r>
              <a:rPr lang="en-MY" sz="1600" dirty="0" err="1"/>
              <a:t>doi</a:t>
            </a:r>
            <a:r>
              <a:rPr lang="en-MY" sz="1600" dirty="0"/>
              <a:t>: 10.1080/0952813X.2020.1737581</a:t>
            </a:r>
          </a:p>
          <a:p>
            <a:pPr marL="0" indent="0">
              <a:buNone/>
            </a:pPr>
            <a:r>
              <a:rPr lang="en-MY" sz="1600" dirty="0"/>
              <a:t>[4]	Erik D. </a:t>
            </a:r>
            <a:r>
              <a:rPr lang="en-MY" sz="1600" dirty="0" err="1"/>
              <a:t>Demaine</a:t>
            </a:r>
            <a:r>
              <a:rPr lang="en-MY" sz="1600" dirty="0"/>
              <a:t>, Susan Hohenberger, and David </a:t>
            </a:r>
            <a:r>
              <a:rPr lang="en-MY" sz="1600" dirty="0" err="1"/>
              <a:t>Liben</a:t>
            </a:r>
            <a:r>
              <a:rPr lang="en-MY" sz="1600" dirty="0"/>
              <a:t>-Nowell. “Tetris is Hard,</a:t>
            </a:r>
          </a:p>
          <a:p>
            <a:pPr marL="0" indent="0">
              <a:buNone/>
            </a:pPr>
            <a:r>
              <a:rPr lang="en-MY" sz="1600" dirty="0"/>
              <a:t>	Even to Approximate”. In: </a:t>
            </a:r>
            <a:r>
              <a:rPr lang="en-MY" sz="1600" i="1" dirty="0"/>
              <a:t>Computing and Combinatorics</a:t>
            </a:r>
            <a:r>
              <a:rPr lang="en-MY" sz="1600" dirty="0"/>
              <a:t>. Ed. by Tandy </a:t>
            </a:r>
            <a:r>
              <a:rPr lang="en-MY" sz="1600" dirty="0" err="1"/>
              <a:t>Warnow</a:t>
            </a:r>
            <a:endParaRPr lang="en-MY" sz="1600" dirty="0"/>
          </a:p>
          <a:p>
            <a:pPr marL="0" indent="0">
              <a:buNone/>
            </a:pPr>
            <a:r>
              <a:rPr lang="en-MY" sz="1600" dirty="0"/>
              <a:t>	and Binhai Zhu. Berlin, Heidelberg: Springer Berlin Heidelberg, 2003, pp. 351–363.</a:t>
            </a:r>
          </a:p>
          <a:p>
            <a:pPr marL="0" indent="0">
              <a:buNone/>
            </a:pPr>
            <a:r>
              <a:rPr lang="en-MY" sz="1600" dirty="0"/>
              <a:t>	</a:t>
            </a:r>
            <a:r>
              <a:rPr lang="en-MY" sz="1600" dirty="0" err="1"/>
              <a:t>isbn</a:t>
            </a:r>
            <a:r>
              <a:rPr lang="en-MY" sz="1600" dirty="0"/>
              <a:t>: 978-3-540-45071-9.</a:t>
            </a:r>
          </a:p>
          <a:p>
            <a:pPr marL="0" indent="0">
              <a:buNone/>
            </a:pPr>
            <a:r>
              <a:rPr lang="en-MY" sz="1600" dirty="0"/>
              <a:t>[5]	</a:t>
            </a:r>
            <a:r>
              <a:rPr lang="en-US" sz="1600" dirty="0"/>
              <a:t>Darrell Whitley and Timothy Starkweather. “Genitor II: A distributed genetic</a:t>
            </a:r>
          </a:p>
          <a:p>
            <a:pPr marL="0" indent="0">
              <a:buNone/>
            </a:pPr>
            <a:r>
              <a:rPr lang="en-US" sz="1600" dirty="0"/>
              <a:t>	algorithm”. In: Journal of Experimental &amp; Theoretical Artificial Intelligence 2.3</a:t>
            </a:r>
          </a:p>
          <a:p>
            <a:pPr marL="0" indent="0">
              <a:buNone/>
            </a:pPr>
            <a:r>
              <a:rPr lang="en-US" sz="1600" dirty="0"/>
              <a:t>	(1990), pp. 189–214.</a:t>
            </a:r>
            <a:endParaRPr lang="en-MY" sz="1600" dirty="0"/>
          </a:p>
          <a:p>
            <a:pPr marL="0" indent="0">
              <a:buNone/>
            </a:pPr>
            <a:r>
              <a:rPr lang="en-MY" sz="1600" dirty="0"/>
              <a:t>[6]	</a:t>
            </a:r>
            <a:r>
              <a:rPr lang="en-US" sz="1600" dirty="0"/>
              <a:t>Jason Lewis. “Playing Tetris with Genetic Algorithms”. In: 2015. url: 	</a:t>
            </a:r>
          </a:p>
          <a:p>
            <a:pPr marL="0" indent="0">
              <a:buNone/>
            </a:pPr>
            <a:r>
              <a:rPr lang="en-US" sz="1600" dirty="0"/>
              <a:t>	https://api.semanticscholar.org/CorpusID:17416568.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11659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6FB55-A952-26A9-F20F-663D053EC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21E6F4-9A3F-5704-E617-71E53D7D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2EEABF8-3429-7C8B-0354-7FCA590EF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-4574747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16B6690-46B7-18B9-784D-FBD708D2A861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476203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CA2E9891-696C-77B6-B514-8314125F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-3793283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FC4D9BF-DFB0-DFBA-994C-61777BB8E7D7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398412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B3A7C947-9147-26C7-8154-5A1991A85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-3018665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2473CCC-3B6B-C1CD-F167-8056C19C4180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-320727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EF0763A6-BE7B-DE1F-1017-ACB5B5CF6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-2241054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3E1B948-F637-3B8C-D57A-52B52B08C501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-2431894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BF51D765-28A9-0520-241B-014BDEA11D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-1458123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DE03FC0-DF4F-29B1-9CE0-BC139ED9886A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-165252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D3D8AB-B4BB-4C27-AC4F-548547EA85BC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-74168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D78A5723-7AA5-CB78-1F2A-5DA47C7999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-550840"/>
            <a:ext cx="360000" cy="3600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A384E5-92E2-874F-DCAB-057C3279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1600" dirty="0"/>
              <a:t>[</a:t>
            </a:r>
            <a:r>
              <a:rPr lang="en-US" sz="1600" dirty="0"/>
              <a:t>7]	S. Arora and B. Barak. </a:t>
            </a:r>
            <a:r>
              <a:rPr lang="en-US" sz="1600" i="1" dirty="0"/>
              <a:t>Computational Complexity: A Modern Approach</a:t>
            </a:r>
            <a:r>
              <a:rPr lang="en-US" sz="1600" dirty="0"/>
              <a:t>. Cambridge University Press, 2009.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isbn</a:t>
            </a:r>
            <a:r>
              <a:rPr lang="en-US" sz="1600" dirty="0"/>
              <a:t>: 9780521424264.</a:t>
            </a:r>
          </a:p>
          <a:p>
            <a:pPr marL="0" indent="0">
              <a:buNone/>
            </a:pPr>
            <a:r>
              <a:rPr lang="en-US" sz="1600" dirty="0"/>
              <a:t>[8]	MIT </a:t>
            </a:r>
            <a:r>
              <a:rPr lang="en-US" sz="1600" dirty="0" err="1"/>
              <a:t>OpenCourseWare</a:t>
            </a:r>
            <a:r>
              <a:rPr lang="en-US" sz="1600" dirty="0"/>
              <a:t>. NP-Completeness. 6.046J: Design and Analysis on Algorithms, Massachusetts Institute of </a:t>
            </a:r>
          </a:p>
          <a:p>
            <a:pPr marL="0" indent="0">
              <a:buNone/>
            </a:pPr>
            <a:r>
              <a:rPr lang="en-US" sz="1600" dirty="0"/>
              <a:t>	Technology. 2015. </a:t>
            </a:r>
          </a:p>
          <a:p>
            <a:pPr marL="0" indent="0">
              <a:buNone/>
            </a:pPr>
            <a:r>
              <a:rPr lang="en-US" sz="1600" dirty="0"/>
              <a:t>	url: https://ocw.mit.edu/courses/6-046j-design-and-analysis-of-algorithms-spring-	</a:t>
            </a:r>
          </a:p>
          <a:p>
            <a:pPr marL="0" indent="0">
              <a:buNone/>
            </a:pPr>
            <a:r>
              <a:rPr lang="en-US" sz="1600" dirty="0"/>
              <a:t>	2015/resources/mit6_046js15_lec16/.</a:t>
            </a:r>
          </a:p>
          <a:p>
            <a:pPr marL="0" indent="0">
              <a:buNone/>
            </a:pPr>
            <a:r>
              <a:rPr lang="en-MY" sz="1600" dirty="0"/>
              <a:t>[9]	</a:t>
            </a:r>
            <a:r>
              <a:rPr lang="en-US" sz="1600" dirty="0"/>
              <a:t>Michael </a:t>
            </a:r>
            <a:r>
              <a:rPr lang="en-US" sz="1600" dirty="0" err="1"/>
              <a:t>Sipser</a:t>
            </a:r>
            <a:r>
              <a:rPr lang="en-US" sz="1600" dirty="0"/>
              <a:t>. In: Introduction to the Theory of Computation. Cengage Learning, 2013.</a:t>
            </a:r>
          </a:p>
          <a:p>
            <a:pPr marL="0" indent="0">
              <a:buNone/>
            </a:pPr>
            <a:r>
              <a:rPr lang="en-US" sz="1600" dirty="0"/>
              <a:t>[10]	Oded </a:t>
            </a:r>
            <a:r>
              <a:rPr lang="en-US" sz="1600" dirty="0" err="1"/>
              <a:t>Goldreich</a:t>
            </a:r>
            <a:r>
              <a:rPr lang="en-US" sz="1600" dirty="0"/>
              <a:t>. “Computational complexity: a conceptual perspective”. In: SIGACT News 39.3 (Sept. 2008).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issn</a:t>
            </a:r>
            <a:r>
              <a:rPr lang="en-US" sz="1600" dirty="0"/>
              <a:t>: 0163-5700. </a:t>
            </a:r>
            <a:r>
              <a:rPr lang="en-US" sz="1600" dirty="0" err="1"/>
              <a:t>doi</a:t>
            </a:r>
            <a:r>
              <a:rPr lang="en-US" sz="1600" dirty="0"/>
              <a:t>: 10.1145/1412700.1412710. url: https://doi.org/10.1145/1412700.1412710.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33325196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60AC-0B60-1B05-8643-31316177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BA9A17-C964-9CAC-1C31-DC61DF16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62D0DD77-446E-9C0D-C52A-10C194C07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66BEB5-BFE7-9137-CE90-D36473624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28134"/>
              </p:ext>
            </p:extLst>
          </p:nvPr>
        </p:nvGraphicFramePr>
        <p:xfrm>
          <a:off x="1708729" y="16916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0678E126-7C68-5E46-E50D-8362664B6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7747813-6274-C24E-5C02-1AC7F6305696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81433C2F-9D73-AA9C-83BA-040E73F44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823458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8896247-5C6F-7752-7E8A-D6A4AA192008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763484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118FD992-AAEB-087D-95C8-DA611B61A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A6D989D-79D8-4378-5067-DEB33EC25EE8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4AF1FC28-CCF7-D42F-7EAD-827002C7C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9384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4284AA8-CA59-C6F1-BE9A-E55A03837E97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918960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22E739-7176-DEC5-B5DE-33E7978817F9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96245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B1E9E481-6C43-2682-5FFE-902F2410A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10153298"/>
            <a:ext cx="360000" cy="36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2A8F54-F59F-2A1B-D4BD-3E0CC516C5F0}"/>
              </a:ext>
            </a:extLst>
          </p:cNvPr>
          <p:cNvCxnSpPr>
            <a:cxnSpLocks/>
          </p:cNvCxnSpPr>
          <p:nvPr/>
        </p:nvCxnSpPr>
        <p:spPr>
          <a:xfrm>
            <a:off x="4714875" y="768477"/>
            <a:ext cx="747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88CC4F-0217-F51B-C178-F4E3C1BFC343}"/>
              </a:ext>
            </a:extLst>
          </p:cNvPr>
          <p:cNvSpPr txBox="1"/>
          <p:nvPr/>
        </p:nvSpPr>
        <p:spPr>
          <a:xfrm>
            <a:off x="838200" y="249729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the problem of Versus Tetris for game AI.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playable game of Tetris that simulates gameplay for training and emulation.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 a genetic algorithm to optimise gameplay strategies in Versus Tetris.</a:t>
            </a:r>
          </a:p>
        </p:txBody>
      </p:sp>
    </p:spTree>
    <p:extLst>
      <p:ext uri="{BB962C8B-B14F-4D97-AF65-F5344CB8AC3E}">
        <p14:creationId xmlns:p14="http://schemas.microsoft.com/office/powerpoint/2010/main" val="57966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F057-8ACD-106E-9577-F89473DE3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539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A828-94CD-B776-55B3-CD8D7108F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0A2D5DC-20B2-34EF-F483-2FFB9941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A6D1670D-EC93-CBC1-485C-43E49C432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360000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8CBBCA2-A87E-7343-6B7B-63E8B8F2BB68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69160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695C06FF-A9B4-217C-553B-A59DC9985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7048840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31D1F8D-FCAD-BFC7-E283-9B63C27B2FDD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685800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1DF13934-F070-5C84-E681-69DE542C2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7823458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CB91D57-70D1-73C1-AE96-0903A31C026D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763484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DDA6EBCA-132F-E190-57C5-BA918214E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8601069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69F98FA-4941-6463-98A6-140935842013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8410229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0AEC9F4B-52C3-3BEB-1085-F0E2E151B1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9384000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9ADCE-227A-D0F5-1B0C-92E71E9644EC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9189603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8998DB-8C54-C0C2-4865-6EF930CDEC03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9962458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F3892469-484B-1826-DC82-567C994B7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10153298"/>
            <a:ext cx="360000" cy="36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B6EC04-C376-E1D7-0009-48B6B91F2F4B}"/>
              </a:ext>
            </a:extLst>
          </p:cNvPr>
          <p:cNvCxnSpPr>
            <a:cxnSpLocks/>
          </p:cNvCxnSpPr>
          <p:nvPr/>
        </p:nvCxnSpPr>
        <p:spPr>
          <a:xfrm>
            <a:off x="4714875" y="768477"/>
            <a:ext cx="747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B2C12B-BE83-F59C-7FA3-E531CC139331}"/>
              </a:ext>
            </a:extLst>
          </p:cNvPr>
          <p:cNvSpPr txBox="1"/>
          <p:nvPr/>
        </p:nvSpPr>
        <p:spPr>
          <a:xfrm>
            <a:off x="838200" y="249729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the problem of Versus Tetris for game AI.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playable game of Tetris that simulates gameplay for training and emulation.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 a genetic algorithm to optimise gameplay strategies in Versus Tetris.</a:t>
            </a:r>
          </a:p>
        </p:txBody>
      </p:sp>
    </p:spTree>
    <p:extLst>
      <p:ext uri="{BB962C8B-B14F-4D97-AF65-F5344CB8AC3E}">
        <p14:creationId xmlns:p14="http://schemas.microsoft.com/office/powerpoint/2010/main" val="149321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A1CD-D006-9C67-B6FA-43EAD2E82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6C2D3B-8579-7BD1-805A-899197F0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2771F7D5-DFF6-BF9A-E6B3-FA7D80C1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5" y="1690688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AA2D4C8-DC24-38E3-5833-C0A7366DC5D4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1503405"/>
          <a:ext cx="96450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071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• Problem Statement • Aim • Objectives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DCD0BF9F-7A15-EB04-D434-5CE13208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55" y="2472152"/>
            <a:ext cx="360000" cy="36000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0C27BCB-C120-E4B4-05C7-2B0126BB1D2C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2281312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of Tetris • Playing Tetris with Genetic Algorithms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27" name="Graphic 26" descr="Microscope with solid fill">
            <a:extLst>
              <a:ext uri="{FF2B5EF4-FFF2-40B4-BE49-F238E27FC236}">
                <a16:creationId xmlns:a16="http://schemas.microsoft.com/office/drawing/2014/main" id="{D3A7BF9A-960F-8BDD-CA7C-B71AE67D6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5" y="3246770"/>
            <a:ext cx="360000" cy="360000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2A2F1A6-7C14-41F0-DE34-402CB317955E}"/>
              </a:ext>
            </a:extLst>
          </p:cNvPr>
          <p:cNvGraphicFramePr>
            <a:graphicFrameLocks noGrp="1"/>
          </p:cNvGraphicFramePr>
          <p:nvPr/>
        </p:nvGraphicFramePr>
        <p:xfrm>
          <a:off x="1713345" y="305816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the Rules • Genetic Algorithm Implementation • Evaluating Gameplay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0" name="Graphic 29" descr="Presentation with pie chart with solid fill">
            <a:extLst>
              <a:ext uri="{FF2B5EF4-FFF2-40B4-BE49-F238E27FC236}">
                <a16:creationId xmlns:a16="http://schemas.microsoft.com/office/drawing/2014/main" id="{E39398C8-B385-306A-4926-958A3EDA1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55" y="4024381"/>
            <a:ext cx="360000" cy="3600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63505D5-8588-B487-E5B3-8A51023A54CD}"/>
              </a:ext>
            </a:extLst>
          </p:cNvPr>
          <p:cNvGraphicFramePr>
            <a:graphicFrameLocks noGrp="1"/>
          </p:cNvGraphicFramePr>
          <p:nvPr/>
        </p:nvGraphicFramePr>
        <p:xfrm>
          <a:off x="1713344" y="3833541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50068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and Discussion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Results • Evaluating Final Weight Vector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35411"/>
                  </a:ext>
                </a:extLst>
              </a:tr>
            </a:tbl>
          </a:graphicData>
        </a:graphic>
      </p:graphicFrame>
      <p:pic>
        <p:nvPicPr>
          <p:cNvPr id="33" name="Graphic 32" descr="Fire with solid fill">
            <a:extLst>
              <a:ext uri="{FF2B5EF4-FFF2-40B4-BE49-F238E27FC236}">
                <a16:creationId xmlns:a16="http://schemas.microsoft.com/office/drawing/2014/main" id="{D3D2FC9D-D26F-AB5E-6094-262B307AFE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855" y="4807312"/>
            <a:ext cx="360000" cy="36000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0962F64-7721-3B3D-3058-AB45F6AEB964}"/>
              </a:ext>
            </a:extLst>
          </p:cNvPr>
          <p:cNvGraphicFramePr>
            <a:graphicFrameLocks noGrp="1"/>
          </p:cNvGraphicFramePr>
          <p:nvPr/>
        </p:nvGraphicFramePr>
        <p:xfrm>
          <a:off x="1713343" y="4612915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Future Work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8086B3-EA5B-7E14-61AF-902F0C444D56}"/>
              </a:ext>
            </a:extLst>
          </p:cNvPr>
          <p:cNvGraphicFramePr>
            <a:graphicFrameLocks noGrp="1"/>
          </p:cNvGraphicFramePr>
          <p:nvPr/>
        </p:nvGraphicFramePr>
        <p:xfrm>
          <a:off x="1708729" y="5385770"/>
          <a:ext cx="95757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799">
                  <a:extLst>
                    <a:ext uri="{9D8B030D-6E8A-4147-A177-3AD203B41FA5}">
                      <a16:colId xmlns:a16="http://schemas.microsoft.com/office/drawing/2014/main" val="27286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2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Bot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87184"/>
                  </a:ext>
                </a:extLst>
              </a:tr>
            </a:tbl>
          </a:graphicData>
        </a:graphic>
      </p:graphicFrame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6FE1580B-F76B-ABB7-70C9-079E2F057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855" y="5576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2184</TotalTime>
  <Words>5414</Words>
  <Application>Microsoft Office PowerPoint</Application>
  <PresentationFormat>Widescreen</PresentationFormat>
  <Paragraphs>1363</Paragraphs>
  <Slides>70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Cambria Math</vt:lpstr>
      <vt:lpstr>Times New Roman</vt:lpstr>
      <vt:lpstr>Office Theme</vt:lpstr>
      <vt:lpstr>PowerPoint Presentation</vt:lpstr>
      <vt:lpstr>Playing Versus Tetris with a Genetic Algorithm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References</vt:lpstr>
      <vt:lpstr>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Xiang Yap</dc:creator>
  <cp:lastModifiedBy>Wei Xiang Yap</cp:lastModifiedBy>
  <cp:revision>36</cp:revision>
  <dcterms:created xsi:type="dcterms:W3CDTF">2024-12-21T20:30:01Z</dcterms:created>
  <dcterms:modified xsi:type="dcterms:W3CDTF">2024-12-27T03:05:05Z</dcterms:modified>
</cp:coreProperties>
</file>